
<file path=[Content_Types].xml><?xml version="1.0" encoding="utf-8"?>
<Types xmlns="http://schemas.openxmlformats.org/package/2006/content-types">
  <Default Extension="vml" ContentType="application/vnd.openxmlformats-officedocument.vmlDrawing"/>
  <Default Extension="bin" ContentType="application/vnd.openxmlformats-officedocument.oleObject"/>
  <Default Extension="emf" ContentType="image/x-emf"/>
  <Default Extension="png" ContentType="image/png"/>
  <Default Extension="jpeg" ContentType="image/jpeg"/>
  <Default Extension="JPG" ContentType="image/.jp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sldIdLst>
    <p:sldId id="256" r:id="rId3"/>
    <p:sldId id="351" r:id="rId4"/>
    <p:sldId id="355" r:id="rId6"/>
    <p:sldId id="352" r:id="rId7"/>
    <p:sldId id="353" r:id="rId8"/>
    <p:sldId id="354" r:id="rId9"/>
    <p:sldId id="337" r:id="rId10"/>
    <p:sldId id="350" r:id="rId11"/>
    <p:sldId id="348" r:id="rId12"/>
    <p:sldId id="349" r:id="rId13"/>
    <p:sldId id="346" r:id="rId14"/>
    <p:sldId id="311" r:id="rId15"/>
  </p:sldIdLst>
  <p:sldSz cx="4610100" cy="3460750"/>
  <p:notesSz cx="4610100" cy="3460750"/>
  <p:custDataLst>
    <p:tags r:id="rId19"/>
  </p:custDataLst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1175" userDrawn="1">
          <p15:clr>
            <a:srgbClr val="A4A3A4"/>
          </p15:clr>
        </p15:guide>
        <p15:guide id="2" pos="145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13868"/>
    <a:srgbClr val="DC9F02"/>
    <a:srgbClr val="ECAD0F"/>
    <a:srgbClr val="DBA000"/>
    <a:srgbClr val="E6E0EC"/>
    <a:srgbClr val="766579"/>
    <a:srgbClr val="515151"/>
    <a:srgbClr val="492A4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9"/>
    <p:restoredTop sz="94673"/>
  </p:normalViewPr>
  <p:slideViewPr>
    <p:cSldViewPr showGuides="1">
      <p:cViewPr varScale="1">
        <p:scale>
          <a:sx n="203" d="100"/>
          <a:sy n="203" d="100"/>
        </p:scale>
        <p:origin x="883" y="115"/>
      </p:cViewPr>
      <p:guideLst>
        <p:guide orient="horz" pos="1175"/>
        <p:guide pos="1451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45000" cy="45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9" Type="http://schemas.openxmlformats.org/officeDocument/2006/relationships/tags" Target="tags/tag11.xml"/><Relationship Id="rId18" Type="http://schemas.openxmlformats.org/officeDocument/2006/relationships/tableStyles" Target="tableStyles.xml"/><Relationship Id="rId17" Type="http://schemas.openxmlformats.org/officeDocument/2006/relationships/viewProps" Target="viewProps.xml"/><Relationship Id="rId16" Type="http://schemas.openxmlformats.org/officeDocument/2006/relationships/presProps" Target="presProps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1997075" cy="1730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2611438" y="0"/>
            <a:ext cx="1997075" cy="1730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DDC923-D9A5-40AC-981E-98AB2FB6FCD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527175" y="433388"/>
            <a:ext cx="1555750" cy="11668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460375" y="1665288"/>
            <a:ext cx="3689350" cy="136366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3287713"/>
            <a:ext cx="1997075" cy="1730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2611438" y="3287713"/>
            <a:ext cx="1997075" cy="1730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9161E8-02B1-4D21-AA0D-18CB6D831A6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9161E8-02B1-4D21-AA0D-18CB6D831A6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9161E8-02B1-4D21-AA0D-18CB6D831A6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9161E8-02B1-4D21-AA0D-18CB6D831A6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9161E8-02B1-4D21-AA0D-18CB6D831A6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9161E8-02B1-4D21-AA0D-18CB6D831A6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9161E8-02B1-4D21-AA0D-18CB6D831A6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9161E8-02B1-4D21-AA0D-18CB6D831A6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5300" y="59878"/>
            <a:ext cx="4419498" cy="2444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691515" y="1938020"/>
            <a:ext cx="3227070" cy="8651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bg1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pPr marL="12700">
              <a:lnSpc>
                <a:spcPts val="675"/>
              </a:lnSpc>
            </a:pPr>
            <a:r>
              <a:rPr spc="-10" dirty="0"/>
              <a:t>Haoxiang</a:t>
            </a:r>
            <a:r>
              <a:rPr spc="25" dirty="0"/>
              <a:t> </a:t>
            </a:r>
            <a:r>
              <a:rPr spc="-20" dirty="0"/>
              <a:t>Yang</a:t>
            </a:r>
            <a:endParaRPr spc="-20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bg1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pPr marL="12700">
              <a:lnSpc>
                <a:spcPts val="675"/>
              </a:lnSpc>
            </a:pPr>
            <a:r>
              <a:rPr spc="-10" dirty="0"/>
              <a:t>September</a:t>
            </a:r>
            <a:r>
              <a:rPr spc="10" dirty="0"/>
              <a:t> </a:t>
            </a:r>
            <a:r>
              <a:rPr dirty="0"/>
              <a:t>7,</a:t>
            </a:r>
            <a:r>
              <a:rPr spc="15" dirty="0"/>
              <a:t> </a:t>
            </a:r>
            <a:r>
              <a:rPr spc="-20" dirty="0"/>
              <a:t>2022</a:t>
            </a:r>
            <a:endParaRPr spc="-20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bg1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pPr marL="38100">
              <a:lnSpc>
                <a:spcPts val="675"/>
              </a:lnSpc>
            </a:pPr>
            <a:fld id="{81D60167-4931-47E6-BA6A-407CBD079E47}" type="slidenum">
              <a:rPr dirty="0"/>
            </a:fld>
            <a:r>
              <a:rPr spc="25" dirty="0"/>
              <a:t> </a:t>
            </a:r>
            <a:r>
              <a:rPr spc="150" dirty="0"/>
              <a:t>/</a:t>
            </a:r>
            <a:r>
              <a:rPr spc="30" dirty="0"/>
              <a:t> </a:t>
            </a:r>
            <a:r>
              <a:rPr spc="-25" dirty="0"/>
              <a:t>45</a:t>
            </a:r>
            <a:endParaRPr spc="-25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bg1"/>
                </a:solidFill>
                <a:latin typeface="Tahoma" panose="020B0604030504040204"/>
                <a:cs typeface="Tahoma" panose="020B060403050404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100" b="1" i="0">
                <a:solidFill>
                  <a:schemeClr val="tx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bg1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pPr marL="12700">
              <a:lnSpc>
                <a:spcPts val="675"/>
              </a:lnSpc>
            </a:pPr>
            <a:r>
              <a:rPr spc="-10" dirty="0"/>
              <a:t>Haoxiang</a:t>
            </a:r>
            <a:r>
              <a:rPr spc="25" dirty="0"/>
              <a:t> </a:t>
            </a:r>
            <a:r>
              <a:rPr spc="-20" dirty="0"/>
              <a:t>Yang</a:t>
            </a:r>
            <a:endParaRPr spc="-20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bg1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pPr marL="12700">
              <a:lnSpc>
                <a:spcPts val="675"/>
              </a:lnSpc>
            </a:pPr>
            <a:r>
              <a:rPr spc="-10" dirty="0"/>
              <a:t>September</a:t>
            </a:r>
            <a:r>
              <a:rPr spc="10" dirty="0"/>
              <a:t> </a:t>
            </a:r>
            <a:r>
              <a:rPr dirty="0"/>
              <a:t>7,</a:t>
            </a:r>
            <a:r>
              <a:rPr spc="15" dirty="0"/>
              <a:t> </a:t>
            </a:r>
            <a:r>
              <a:rPr spc="-20" dirty="0"/>
              <a:t>2022</a:t>
            </a:r>
            <a:endParaRPr spc="-20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bg1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pPr marL="38100">
              <a:lnSpc>
                <a:spcPts val="675"/>
              </a:lnSpc>
            </a:pPr>
            <a:fld id="{81D60167-4931-47E6-BA6A-407CBD079E47}" type="slidenum">
              <a:rPr dirty="0"/>
            </a:fld>
            <a:r>
              <a:rPr spc="25" dirty="0"/>
              <a:t> </a:t>
            </a:r>
            <a:r>
              <a:rPr spc="150" dirty="0"/>
              <a:t>/</a:t>
            </a:r>
            <a:r>
              <a:rPr spc="30" dirty="0"/>
              <a:t> </a:t>
            </a:r>
            <a:r>
              <a:rPr spc="-25" dirty="0"/>
              <a:t>45</a:t>
            </a:r>
            <a:endParaRPr spc="-25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bg1"/>
                </a:solidFill>
                <a:latin typeface="Tahoma" panose="020B0604030504040204"/>
                <a:cs typeface="Tahoma" panose="020B060403050404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230505" y="795972"/>
            <a:ext cx="2005393" cy="22840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2374201" y="795972"/>
            <a:ext cx="2005393" cy="22840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bg1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pPr marL="12700">
              <a:lnSpc>
                <a:spcPts val="675"/>
              </a:lnSpc>
            </a:pPr>
            <a:r>
              <a:rPr spc="-10" dirty="0"/>
              <a:t>Haoxiang</a:t>
            </a:r>
            <a:r>
              <a:rPr spc="25" dirty="0"/>
              <a:t> </a:t>
            </a:r>
            <a:r>
              <a:rPr spc="-20" dirty="0"/>
              <a:t>Yang</a:t>
            </a:r>
            <a:endParaRPr spc="-20" dirty="0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bg1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pPr marL="12700">
              <a:lnSpc>
                <a:spcPts val="675"/>
              </a:lnSpc>
            </a:pPr>
            <a:r>
              <a:rPr spc="-10" dirty="0"/>
              <a:t>September</a:t>
            </a:r>
            <a:r>
              <a:rPr spc="10" dirty="0"/>
              <a:t> </a:t>
            </a:r>
            <a:r>
              <a:rPr dirty="0"/>
              <a:t>7,</a:t>
            </a:r>
            <a:r>
              <a:rPr spc="15" dirty="0"/>
              <a:t> </a:t>
            </a:r>
            <a:r>
              <a:rPr spc="-20" dirty="0"/>
              <a:t>2022</a:t>
            </a:r>
            <a:endParaRPr spc="-20" dirty="0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bg1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pPr marL="38100">
              <a:lnSpc>
                <a:spcPts val="675"/>
              </a:lnSpc>
            </a:pPr>
            <a:fld id="{81D60167-4931-47E6-BA6A-407CBD079E47}" type="slidenum">
              <a:rPr dirty="0"/>
            </a:fld>
            <a:r>
              <a:rPr spc="25" dirty="0"/>
              <a:t> </a:t>
            </a:r>
            <a:r>
              <a:rPr spc="150" dirty="0"/>
              <a:t>/</a:t>
            </a:r>
            <a:r>
              <a:rPr spc="30" dirty="0"/>
              <a:t> </a:t>
            </a:r>
            <a:r>
              <a:rPr spc="-25" dirty="0"/>
              <a:t>45</a:t>
            </a:r>
            <a:endParaRPr spc="-25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bg1"/>
                </a:solidFill>
                <a:latin typeface="Tahoma" panose="020B0604030504040204"/>
                <a:cs typeface="Tahoma" panose="020B060403050404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bg1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pPr marL="12700">
              <a:lnSpc>
                <a:spcPts val="675"/>
              </a:lnSpc>
            </a:pPr>
            <a:r>
              <a:rPr spc="-10" dirty="0"/>
              <a:t>Haoxiang</a:t>
            </a:r>
            <a:r>
              <a:rPr spc="25" dirty="0"/>
              <a:t> </a:t>
            </a:r>
            <a:r>
              <a:rPr spc="-20" dirty="0"/>
              <a:t>Yang</a:t>
            </a:r>
            <a:endParaRPr spc="-20" dirty="0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bg1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pPr marL="12700">
              <a:lnSpc>
                <a:spcPts val="675"/>
              </a:lnSpc>
            </a:pPr>
            <a:r>
              <a:rPr spc="-10" dirty="0"/>
              <a:t>September</a:t>
            </a:r>
            <a:r>
              <a:rPr spc="10" dirty="0"/>
              <a:t> </a:t>
            </a:r>
            <a:r>
              <a:rPr dirty="0"/>
              <a:t>7,</a:t>
            </a:r>
            <a:r>
              <a:rPr spc="15" dirty="0"/>
              <a:t> </a:t>
            </a:r>
            <a:r>
              <a:rPr spc="-20" dirty="0"/>
              <a:t>2022</a:t>
            </a:r>
            <a:endParaRPr spc="-20" dirty="0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bg1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pPr marL="38100">
              <a:lnSpc>
                <a:spcPts val="675"/>
              </a:lnSpc>
            </a:pPr>
            <a:fld id="{81D60167-4931-47E6-BA6A-407CBD079E47}" type="slidenum">
              <a:rPr dirty="0"/>
            </a:fld>
            <a:r>
              <a:rPr spc="25" dirty="0"/>
              <a:t> </a:t>
            </a:r>
            <a:r>
              <a:rPr spc="150" dirty="0"/>
              <a:t>/</a:t>
            </a:r>
            <a:r>
              <a:rPr spc="30" dirty="0"/>
              <a:t> </a:t>
            </a:r>
            <a:r>
              <a:rPr spc="-25" dirty="0"/>
              <a:t>45</a:t>
            </a:r>
            <a:endParaRPr spc="-25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bg1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pPr marL="12700">
              <a:lnSpc>
                <a:spcPts val="675"/>
              </a:lnSpc>
            </a:pPr>
            <a:r>
              <a:rPr spc="-10" dirty="0"/>
              <a:t>Haoxiang</a:t>
            </a:r>
            <a:r>
              <a:rPr spc="25" dirty="0"/>
              <a:t> </a:t>
            </a:r>
            <a:r>
              <a:rPr spc="-20" dirty="0"/>
              <a:t>Yang</a:t>
            </a:r>
            <a:endParaRPr spc="-20" dirty="0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bg1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pPr marL="12700">
              <a:lnSpc>
                <a:spcPts val="675"/>
              </a:lnSpc>
            </a:pPr>
            <a:r>
              <a:rPr spc="-10" dirty="0"/>
              <a:t>September</a:t>
            </a:r>
            <a:r>
              <a:rPr spc="10" dirty="0"/>
              <a:t> </a:t>
            </a:r>
            <a:r>
              <a:rPr dirty="0"/>
              <a:t>7,</a:t>
            </a:r>
            <a:r>
              <a:rPr spc="15" dirty="0"/>
              <a:t> </a:t>
            </a:r>
            <a:r>
              <a:rPr spc="-20" dirty="0"/>
              <a:t>2022</a:t>
            </a:r>
            <a:endParaRPr spc="-20" dirty="0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bg1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pPr marL="38100">
              <a:lnSpc>
                <a:spcPts val="675"/>
              </a:lnSpc>
            </a:pPr>
            <a:fld id="{81D60167-4931-47E6-BA6A-407CBD079E47}" type="slidenum">
              <a:rPr dirty="0"/>
            </a:fld>
            <a:r>
              <a:rPr spc="25" dirty="0"/>
              <a:t> </a:t>
            </a:r>
            <a:r>
              <a:rPr spc="150" dirty="0"/>
              <a:t>/</a:t>
            </a:r>
            <a:r>
              <a:rPr spc="30" dirty="0"/>
              <a:t> </a:t>
            </a:r>
            <a:r>
              <a:rPr spc="-25" dirty="0"/>
              <a:t>45</a:t>
            </a:r>
            <a:endParaRPr spc="-25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1.vml"/><Relationship Id="rId8" Type="http://schemas.openxmlformats.org/officeDocument/2006/relationships/image" Target="../media/image1.emf"/><Relationship Id="rId7" Type="http://schemas.openxmlformats.org/officeDocument/2006/relationships/oleObject" Target="../embeddings/oleObject1.bin"/><Relationship Id="rId6" Type="http://schemas.openxmlformats.org/officeDocument/2006/relationships/tags" Target="../tags/tag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0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对象 6" hidden="1"/>
          <p:cNvGraphicFramePr>
            <a:graphicFrameLocks noChangeAspect="1"/>
          </p:cNvGraphicFramePr>
          <p:nvPr userDrawn="1">
            <p:custDataLst>
              <p:tags r:id="rId6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" name="think-cell 幻灯片" r:id="rId7" imgW="3810" imgH="3810" progId="TCLayout.ActiveDocument.1">
                  <p:embed/>
                </p:oleObj>
              </mc:Choice>
              <mc:Fallback>
                <p:oleObj name="think-cell 幻灯片" r:id="rId7" imgW="3810" imgH="3810" progId="TCLayout.ActiveDocument.1">
                  <p:embed/>
                  <p:pic>
                    <p:nvPicPr>
                      <p:cNvPr id="0" name="对象 6" hidden="1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bg object 16"/>
          <p:cNvSpPr/>
          <p:nvPr/>
        </p:nvSpPr>
        <p:spPr>
          <a:xfrm>
            <a:off x="3046680" y="3261575"/>
            <a:ext cx="43180" cy="30480"/>
          </a:xfrm>
          <a:custGeom>
            <a:avLst/>
            <a:gdLst/>
            <a:ahLst/>
            <a:cxnLst/>
            <a:rect l="l" t="t" r="r" b="b"/>
            <a:pathLst>
              <a:path w="43180" h="30479">
                <a:moveTo>
                  <a:pt x="0" y="30366"/>
                </a:moveTo>
                <a:lnTo>
                  <a:pt x="43019" y="30366"/>
                </a:lnTo>
                <a:lnTo>
                  <a:pt x="43019" y="0"/>
                </a:lnTo>
                <a:lnTo>
                  <a:pt x="0" y="0"/>
                </a:lnTo>
                <a:lnTo>
                  <a:pt x="0" y="30366"/>
                </a:lnTo>
                <a:close/>
              </a:path>
            </a:pathLst>
          </a:custGeom>
          <a:ln w="5060">
            <a:solidFill>
              <a:srgbClr val="C0AF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2967063" y="3257613"/>
            <a:ext cx="25400" cy="38100"/>
          </a:xfrm>
          <a:custGeom>
            <a:avLst/>
            <a:gdLst/>
            <a:ahLst/>
            <a:cxnLst/>
            <a:rect l="l" t="t" r="r" b="b"/>
            <a:pathLst>
              <a:path w="25400" h="38100">
                <a:moveTo>
                  <a:pt x="25400" y="0"/>
                </a:moveTo>
                <a:lnTo>
                  <a:pt x="0" y="19050"/>
                </a:lnTo>
                <a:lnTo>
                  <a:pt x="25400" y="38100"/>
                </a:lnTo>
                <a:lnTo>
                  <a:pt x="25400" y="0"/>
                </a:lnTo>
                <a:close/>
              </a:path>
            </a:pathLst>
          </a:custGeom>
          <a:solidFill>
            <a:srgbClr val="DFD7E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bg object 18"/>
          <p:cNvSpPr/>
          <p:nvPr/>
        </p:nvSpPr>
        <p:spPr>
          <a:xfrm>
            <a:off x="3144865" y="3257613"/>
            <a:ext cx="25400" cy="38100"/>
          </a:xfrm>
          <a:custGeom>
            <a:avLst/>
            <a:gdLst/>
            <a:ahLst/>
            <a:cxnLst/>
            <a:rect l="l" t="t" r="r" b="b"/>
            <a:pathLst>
              <a:path w="25400" h="38100">
                <a:moveTo>
                  <a:pt x="0" y="0"/>
                </a:moveTo>
                <a:lnTo>
                  <a:pt x="0" y="38100"/>
                </a:lnTo>
                <a:lnTo>
                  <a:pt x="2540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DFD7E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bg object 19"/>
          <p:cNvSpPr/>
          <p:nvPr/>
        </p:nvSpPr>
        <p:spPr>
          <a:xfrm>
            <a:off x="3305694" y="3251262"/>
            <a:ext cx="64135" cy="50800"/>
          </a:xfrm>
          <a:custGeom>
            <a:avLst/>
            <a:gdLst/>
            <a:ahLst/>
            <a:cxnLst/>
            <a:rect l="l" t="t" r="r" b="b"/>
            <a:pathLst>
              <a:path w="64135" h="50800">
                <a:moveTo>
                  <a:pt x="0" y="50800"/>
                </a:moveTo>
                <a:lnTo>
                  <a:pt x="43019" y="50800"/>
                </a:lnTo>
                <a:lnTo>
                  <a:pt x="43019" y="20434"/>
                </a:lnTo>
                <a:lnTo>
                  <a:pt x="0" y="20434"/>
                </a:lnTo>
                <a:lnTo>
                  <a:pt x="0" y="50800"/>
                </a:lnTo>
                <a:close/>
              </a:path>
              <a:path w="64135" h="50800">
                <a:moveTo>
                  <a:pt x="10491" y="20320"/>
                </a:moveTo>
                <a:lnTo>
                  <a:pt x="10491" y="10160"/>
                </a:lnTo>
                <a:lnTo>
                  <a:pt x="53672" y="10160"/>
                </a:lnTo>
                <a:lnTo>
                  <a:pt x="53672" y="40640"/>
                </a:lnTo>
                <a:lnTo>
                  <a:pt x="43512" y="40640"/>
                </a:lnTo>
              </a:path>
              <a:path w="64135" h="50800">
                <a:moveTo>
                  <a:pt x="20652" y="10160"/>
                </a:moveTo>
                <a:lnTo>
                  <a:pt x="20652" y="0"/>
                </a:lnTo>
                <a:lnTo>
                  <a:pt x="63832" y="0"/>
                </a:lnTo>
                <a:lnTo>
                  <a:pt x="63832" y="30480"/>
                </a:lnTo>
                <a:lnTo>
                  <a:pt x="53672" y="30480"/>
                </a:lnTo>
              </a:path>
            </a:pathLst>
          </a:custGeom>
          <a:ln w="5060">
            <a:solidFill>
              <a:srgbClr val="C0AF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bg object 20"/>
          <p:cNvSpPr/>
          <p:nvPr/>
        </p:nvSpPr>
        <p:spPr>
          <a:xfrm>
            <a:off x="3242526" y="3257613"/>
            <a:ext cx="203200" cy="38100"/>
          </a:xfrm>
          <a:custGeom>
            <a:avLst/>
            <a:gdLst/>
            <a:ahLst/>
            <a:cxnLst/>
            <a:rect l="l" t="t" r="r" b="b"/>
            <a:pathLst>
              <a:path w="203200" h="38100">
                <a:moveTo>
                  <a:pt x="25400" y="0"/>
                </a:moveTo>
                <a:lnTo>
                  <a:pt x="0" y="19050"/>
                </a:lnTo>
                <a:lnTo>
                  <a:pt x="25400" y="38100"/>
                </a:lnTo>
                <a:lnTo>
                  <a:pt x="25400" y="0"/>
                </a:lnTo>
                <a:close/>
              </a:path>
              <a:path w="203200" h="38100">
                <a:moveTo>
                  <a:pt x="177802" y="0"/>
                </a:moveTo>
                <a:lnTo>
                  <a:pt x="177802" y="38100"/>
                </a:lnTo>
                <a:lnTo>
                  <a:pt x="203202" y="19050"/>
                </a:lnTo>
                <a:lnTo>
                  <a:pt x="177802" y="0"/>
                </a:lnTo>
                <a:close/>
              </a:path>
            </a:pathLst>
          </a:custGeom>
          <a:solidFill>
            <a:srgbClr val="DFD7E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bg object 21"/>
          <p:cNvSpPr/>
          <p:nvPr/>
        </p:nvSpPr>
        <p:spPr>
          <a:xfrm>
            <a:off x="3606877" y="3263963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7591">
            <a:solidFill>
              <a:srgbClr val="C0AF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bg object 22"/>
          <p:cNvSpPr/>
          <p:nvPr/>
        </p:nvSpPr>
        <p:spPr>
          <a:xfrm>
            <a:off x="3517976" y="3257613"/>
            <a:ext cx="203200" cy="38100"/>
          </a:xfrm>
          <a:custGeom>
            <a:avLst/>
            <a:gdLst/>
            <a:ahLst/>
            <a:cxnLst/>
            <a:rect l="l" t="t" r="r" b="b"/>
            <a:pathLst>
              <a:path w="203200" h="38100">
                <a:moveTo>
                  <a:pt x="25400" y="0"/>
                </a:moveTo>
                <a:lnTo>
                  <a:pt x="0" y="19050"/>
                </a:lnTo>
                <a:lnTo>
                  <a:pt x="25400" y="38100"/>
                </a:lnTo>
                <a:lnTo>
                  <a:pt x="25400" y="0"/>
                </a:lnTo>
                <a:close/>
              </a:path>
              <a:path w="203200" h="38100">
                <a:moveTo>
                  <a:pt x="177802" y="0"/>
                </a:moveTo>
                <a:lnTo>
                  <a:pt x="177802" y="38100"/>
                </a:lnTo>
                <a:lnTo>
                  <a:pt x="203202" y="19050"/>
                </a:lnTo>
                <a:lnTo>
                  <a:pt x="177802" y="0"/>
                </a:lnTo>
                <a:close/>
              </a:path>
            </a:pathLst>
          </a:custGeom>
          <a:solidFill>
            <a:srgbClr val="DFD7E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bg object 23"/>
          <p:cNvSpPr/>
          <p:nvPr/>
        </p:nvSpPr>
        <p:spPr>
          <a:xfrm>
            <a:off x="3594177" y="3251262"/>
            <a:ext cx="50800" cy="50800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0" y="0"/>
                </a:moveTo>
                <a:lnTo>
                  <a:pt x="38100" y="0"/>
                </a:lnTo>
              </a:path>
              <a:path w="50800" h="50800">
                <a:moveTo>
                  <a:pt x="12700" y="25400"/>
                </a:moveTo>
                <a:lnTo>
                  <a:pt x="50800" y="25400"/>
                </a:lnTo>
              </a:path>
              <a:path w="50800" h="50800">
                <a:moveTo>
                  <a:pt x="0" y="38100"/>
                </a:moveTo>
                <a:lnTo>
                  <a:pt x="38100" y="38100"/>
                </a:lnTo>
              </a:path>
              <a:path w="50800" h="50800">
                <a:moveTo>
                  <a:pt x="12700" y="50800"/>
                </a:moveTo>
                <a:lnTo>
                  <a:pt x="50800" y="50800"/>
                </a:lnTo>
              </a:path>
            </a:pathLst>
          </a:custGeom>
          <a:ln w="7591">
            <a:solidFill>
              <a:srgbClr val="DFD7E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bg object 24"/>
          <p:cNvSpPr/>
          <p:nvPr/>
        </p:nvSpPr>
        <p:spPr>
          <a:xfrm>
            <a:off x="3869640" y="3251262"/>
            <a:ext cx="50800" cy="25400"/>
          </a:xfrm>
          <a:custGeom>
            <a:avLst/>
            <a:gdLst/>
            <a:ahLst/>
            <a:cxnLst/>
            <a:rect l="l" t="t" r="r" b="b"/>
            <a:pathLst>
              <a:path w="50800" h="25400">
                <a:moveTo>
                  <a:pt x="0" y="0"/>
                </a:moveTo>
                <a:lnTo>
                  <a:pt x="38100" y="0"/>
                </a:lnTo>
              </a:path>
              <a:path w="50800" h="25400">
                <a:moveTo>
                  <a:pt x="12700" y="12700"/>
                </a:moveTo>
                <a:lnTo>
                  <a:pt x="50800" y="12700"/>
                </a:lnTo>
              </a:path>
              <a:path w="50800" h="25400">
                <a:moveTo>
                  <a:pt x="12700" y="25400"/>
                </a:moveTo>
                <a:lnTo>
                  <a:pt x="50800" y="25400"/>
                </a:lnTo>
              </a:path>
            </a:pathLst>
          </a:custGeom>
          <a:ln w="7591">
            <a:solidFill>
              <a:srgbClr val="C0AF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bg object 25"/>
          <p:cNvSpPr/>
          <p:nvPr/>
        </p:nvSpPr>
        <p:spPr>
          <a:xfrm>
            <a:off x="3793439" y="3257613"/>
            <a:ext cx="203200" cy="38100"/>
          </a:xfrm>
          <a:custGeom>
            <a:avLst/>
            <a:gdLst/>
            <a:ahLst/>
            <a:cxnLst/>
            <a:rect l="l" t="t" r="r" b="b"/>
            <a:pathLst>
              <a:path w="203200" h="38100">
                <a:moveTo>
                  <a:pt x="25400" y="0"/>
                </a:moveTo>
                <a:lnTo>
                  <a:pt x="0" y="19050"/>
                </a:lnTo>
                <a:lnTo>
                  <a:pt x="25400" y="38100"/>
                </a:lnTo>
                <a:lnTo>
                  <a:pt x="25400" y="0"/>
                </a:lnTo>
                <a:close/>
              </a:path>
              <a:path w="203200" h="38100">
                <a:moveTo>
                  <a:pt x="177802" y="0"/>
                </a:moveTo>
                <a:lnTo>
                  <a:pt x="177802" y="38100"/>
                </a:lnTo>
                <a:lnTo>
                  <a:pt x="203202" y="19050"/>
                </a:lnTo>
                <a:lnTo>
                  <a:pt x="177802" y="0"/>
                </a:lnTo>
                <a:close/>
              </a:path>
            </a:pathLst>
          </a:custGeom>
          <a:solidFill>
            <a:srgbClr val="DFD7E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bg object 26"/>
          <p:cNvSpPr/>
          <p:nvPr/>
        </p:nvSpPr>
        <p:spPr>
          <a:xfrm>
            <a:off x="3869640" y="3289363"/>
            <a:ext cx="50800" cy="12700"/>
          </a:xfrm>
          <a:custGeom>
            <a:avLst/>
            <a:gdLst/>
            <a:ahLst/>
            <a:cxnLst/>
            <a:rect l="l" t="t" r="r" b="b"/>
            <a:pathLst>
              <a:path w="50800" h="12700">
                <a:moveTo>
                  <a:pt x="0" y="0"/>
                </a:moveTo>
                <a:lnTo>
                  <a:pt x="38100" y="0"/>
                </a:lnTo>
              </a:path>
              <a:path w="50800" h="12700">
                <a:moveTo>
                  <a:pt x="12700" y="12699"/>
                </a:moveTo>
                <a:lnTo>
                  <a:pt x="50800" y="12699"/>
                </a:lnTo>
              </a:path>
            </a:pathLst>
          </a:custGeom>
          <a:ln w="7591">
            <a:solidFill>
              <a:srgbClr val="DFD7E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bg object 27"/>
          <p:cNvSpPr/>
          <p:nvPr/>
        </p:nvSpPr>
        <p:spPr>
          <a:xfrm>
            <a:off x="4145090" y="3251262"/>
            <a:ext cx="50800" cy="50800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0" y="0"/>
                </a:moveTo>
                <a:lnTo>
                  <a:pt x="38100" y="0"/>
                </a:lnTo>
              </a:path>
              <a:path w="50800" h="50800">
                <a:moveTo>
                  <a:pt x="12700" y="12700"/>
                </a:moveTo>
                <a:lnTo>
                  <a:pt x="50800" y="12700"/>
                </a:lnTo>
              </a:path>
              <a:path w="50800" h="50800">
                <a:moveTo>
                  <a:pt x="12700" y="25400"/>
                </a:moveTo>
                <a:lnTo>
                  <a:pt x="50800" y="25400"/>
                </a:lnTo>
              </a:path>
              <a:path w="50800" h="50800">
                <a:moveTo>
                  <a:pt x="0" y="38100"/>
                </a:moveTo>
                <a:lnTo>
                  <a:pt x="38100" y="38100"/>
                </a:lnTo>
              </a:path>
              <a:path w="50800" h="50800">
                <a:moveTo>
                  <a:pt x="12700" y="50800"/>
                </a:moveTo>
                <a:lnTo>
                  <a:pt x="50800" y="50800"/>
                </a:lnTo>
              </a:path>
            </a:pathLst>
          </a:custGeom>
          <a:ln w="7591">
            <a:solidFill>
              <a:srgbClr val="C0AF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bg object 28"/>
          <p:cNvSpPr/>
          <p:nvPr/>
        </p:nvSpPr>
        <p:spPr>
          <a:xfrm>
            <a:off x="4451033" y="3281743"/>
            <a:ext cx="20320" cy="20320"/>
          </a:xfrm>
          <a:custGeom>
            <a:avLst/>
            <a:gdLst/>
            <a:ahLst/>
            <a:cxnLst/>
            <a:rect l="l" t="t" r="r" b="b"/>
            <a:pathLst>
              <a:path w="20320" h="20320">
                <a:moveTo>
                  <a:pt x="0" y="0"/>
                </a:moveTo>
                <a:lnTo>
                  <a:pt x="20320" y="20320"/>
                </a:lnTo>
              </a:path>
            </a:pathLst>
          </a:custGeom>
          <a:ln w="7591">
            <a:solidFill>
              <a:srgbClr val="C0AF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bg object 29"/>
          <p:cNvSpPr/>
          <p:nvPr/>
        </p:nvSpPr>
        <p:spPr>
          <a:xfrm>
            <a:off x="4423969" y="3255248"/>
            <a:ext cx="30480" cy="30480"/>
          </a:xfrm>
          <a:custGeom>
            <a:avLst/>
            <a:gdLst/>
            <a:ahLst/>
            <a:cxnLst/>
            <a:rect l="l" t="t" r="r" b="b"/>
            <a:pathLst>
              <a:path w="30479" h="30479">
                <a:moveTo>
                  <a:pt x="30366" y="15183"/>
                </a:moveTo>
                <a:lnTo>
                  <a:pt x="30366" y="6797"/>
                </a:lnTo>
                <a:lnTo>
                  <a:pt x="23568" y="0"/>
                </a:lnTo>
                <a:lnTo>
                  <a:pt x="15183" y="0"/>
                </a:lnTo>
                <a:lnTo>
                  <a:pt x="6797" y="0"/>
                </a:lnTo>
                <a:lnTo>
                  <a:pt x="0" y="6797"/>
                </a:lnTo>
                <a:lnTo>
                  <a:pt x="0" y="15183"/>
                </a:lnTo>
                <a:lnTo>
                  <a:pt x="0" y="23568"/>
                </a:lnTo>
                <a:lnTo>
                  <a:pt x="6797" y="30366"/>
                </a:lnTo>
                <a:lnTo>
                  <a:pt x="15183" y="30366"/>
                </a:lnTo>
                <a:lnTo>
                  <a:pt x="23568" y="30366"/>
                </a:lnTo>
                <a:lnTo>
                  <a:pt x="30366" y="23568"/>
                </a:lnTo>
                <a:lnTo>
                  <a:pt x="30366" y="15183"/>
                </a:lnTo>
                <a:close/>
              </a:path>
            </a:pathLst>
          </a:custGeom>
          <a:ln w="5060">
            <a:solidFill>
              <a:srgbClr val="C0AF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bg object 30"/>
          <p:cNvSpPr/>
          <p:nvPr/>
        </p:nvSpPr>
        <p:spPr>
          <a:xfrm>
            <a:off x="4329112" y="3251262"/>
            <a:ext cx="233679" cy="50800"/>
          </a:xfrm>
          <a:custGeom>
            <a:avLst/>
            <a:gdLst/>
            <a:ahLst/>
            <a:cxnLst/>
            <a:rect l="l" t="t" r="r" b="b"/>
            <a:pathLst>
              <a:path w="233679" h="50800">
                <a:moveTo>
                  <a:pt x="40640" y="50800"/>
                </a:moveTo>
                <a:lnTo>
                  <a:pt x="50400" y="48796"/>
                </a:lnTo>
                <a:lnTo>
                  <a:pt x="58488" y="43339"/>
                </a:lnTo>
                <a:lnTo>
                  <a:pt x="64002" y="35262"/>
                </a:lnTo>
                <a:lnTo>
                  <a:pt x="66040" y="25400"/>
                </a:lnTo>
                <a:lnTo>
                  <a:pt x="64036" y="15537"/>
                </a:lnTo>
                <a:lnTo>
                  <a:pt x="58579" y="7461"/>
                </a:lnTo>
                <a:lnTo>
                  <a:pt x="50502" y="2004"/>
                </a:lnTo>
                <a:lnTo>
                  <a:pt x="40640" y="0"/>
                </a:lnTo>
                <a:lnTo>
                  <a:pt x="30778" y="2004"/>
                </a:lnTo>
                <a:lnTo>
                  <a:pt x="22701" y="7461"/>
                </a:lnTo>
                <a:lnTo>
                  <a:pt x="17244" y="15537"/>
                </a:lnTo>
                <a:lnTo>
                  <a:pt x="15240" y="25400"/>
                </a:lnTo>
              </a:path>
              <a:path w="233679" h="50800">
                <a:moveTo>
                  <a:pt x="30480" y="17780"/>
                </a:moveTo>
                <a:lnTo>
                  <a:pt x="15240" y="30480"/>
                </a:lnTo>
                <a:lnTo>
                  <a:pt x="0" y="17780"/>
                </a:lnTo>
              </a:path>
              <a:path w="233679" h="50800">
                <a:moveTo>
                  <a:pt x="193042" y="50800"/>
                </a:moveTo>
                <a:lnTo>
                  <a:pt x="183179" y="48796"/>
                </a:lnTo>
                <a:lnTo>
                  <a:pt x="175103" y="43339"/>
                </a:lnTo>
                <a:lnTo>
                  <a:pt x="169646" y="35262"/>
                </a:lnTo>
                <a:lnTo>
                  <a:pt x="167642" y="25400"/>
                </a:lnTo>
                <a:lnTo>
                  <a:pt x="169646" y="15537"/>
                </a:lnTo>
                <a:lnTo>
                  <a:pt x="175103" y="7461"/>
                </a:lnTo>
                <a:lnTo>
                  <a:pt x="183179" y="2004"/>
                </a:lnTo>
                <a:lnTo>
                  <a:pt x="193042" y="0"/>
                </a:lnTo>
                <a:lnTo>
                  <a:pt x="202904" y="2004"/>
                </a:lnTo>
                <a:lnTo>
                  <a:pt x="210981" y="7461"/>
                </a:lnTo>
                <a:lnTo>
                  <a:pt x="216438" y="15537"/>
                </a:lnTo>
                <a:lnTo>
                  <a:pt x="218442" y="25400"/>
                </a:lnTo>
              </a:path>
              <a:path w="233679" h="50800">
                <a:moveTo>
                  <a:pt x="233682" y="17780"/>
                </a:moveTo>
                <a:lnTo>
                  <a:pt x="218442" y="30480"/>
                </a:lnTo>
                <a:lnTo>
                  <a:pt x="203202" y="17780"/>
                </a:lnTo>
              </a:path>
            </a:pathLst>
          </a:custGeom>
          <a:ln w="5060">
            <a:solidFill>
              <a:srgbClr val="C0AF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bg object 31"/>
          <p:cNvSpPr/>
          <p:nvPr/>
        </p:nvSpPr>
        <p:spPr>
          <a:xfrm>
            <a:off x="0" y="0"/>
            <a:ext cx="4608195" cy="350520"/>
          </a:xfrm>
          <a:custGeom>
            <a:avLst/>
            <a:gdLst/>
            <a:ahLst/>
            <a:cxnLst/>
            <a:rect l="l" t="t" r="r" b="b"/>
            <a:pathLst>
              <a:path w="4608195" h="350520">
                <a:moveTo>
                  <a:pt x="4608004" y="0"/>
                </a:moveTo>
                <a:lnTo>
                  <a:pt x="0" y="0"/>
                </a:lnTo>
                <a:lnTo>
                  <a:pt x="0" y="350126"/>
                </a:lnTo>
                <a:lnTo>
                  <a:pt x="4608004" y="350126"/>
                </a:lnTo>
                <a:lnTo>
                  <a:pt x="4608004" y="0"/>
                </a:lnTo>
                <a:close/>
              </a:path>
            </a:pathLst>
          </a:custGeom>
          <a:solidFill>
            <a:srgbClr val="61386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Holder 2"/>
          <p:cNvSpPr>
            <a:spLocks noGrp="1"/>
          </p:cNvSpPr>
          <p:nvPr>
            <p:ph type="title"/>
          </p:nvPr>
        </p:nvSpPr>
        <p:spPr>
          <a:xfrm>
            <a:off x="95300" y="59878"/>
            <a:ext cx="4419498" cy="2444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>
                <a:solidFill>
                  <a:schemeClr val="bg1"/>
                </a:solidFill>
                <a:latin typeface="Tahoma" panose="020B0604030504040204"/>
                <a:cs typeface="Tahoma" panose="020B0604030504040204"/>
              </a:defRPr>
            </a:lvl1pPr>
          </a:lstStyle>
          <a:p/>
        </p:txBody>
      </p:sp>
      <p:sp>
        <p:nvSpPr>
          <p:cNvPr id="4" name="Holder 3"/>
          <p:cNvSpPr>
            <a:spLocks noGrp="1"/>
          </p:cNvSpPr>
          <p:nvPr>
            <p:ph type="body" idx="1"/>
          </p:nvPr>
        </p:nvSpPr>
        <p:spPr>
          <a:xfrm>
            <a:off x="87744" y="888046"/>
            <a:ext cx="4163695" cy="10521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100" b="1" i="0">
                <a:solidFill>
                  <a:schemeClr val="tx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5" name="Holder 4"/>
          <p:cNvSpPr>
            <a:spLocks noGrp="1"/>
          </p:cNvSpPr>
          <p:nvPr>
            <p:ph type="ftr" sz="quarter" idx="5"/>
          </p:nvPr>
        </p:nvSpPr>
        <p:spPr>
          <a:xfrm>
            <a:off x="502500" y="3351784"/>
            <a:ext cx="531494" cy="1022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" b="0" i="0">
                <a:solidFill>
                  <a:schemeClr val="bg1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pPr marL="12700">
              <a:lnSpc>
                <a:spcPts val="675"/>
              </a:lnSpc>
            </a:pPr>
            <a:r>
              <a:rPr spc="-10" dirty="0"/>
              <a:t>Haoxiang</a:t>
            </a:r>
            <a:r>
              <a:rPr spc="25" dirty="0"/>
              <a:t> </a:t>
            </a:r>
            <a:r>
              <a:rPr spc="-20" dirty="0"/>
              <a:t>Yang</a:t>
            </a:r>
            <a:endParaRPr spc="-20" dirty="0"/>
          </a:p>
        </p:txBody>
      </p:sp>
      <p:sp>
        <p:nvSpPr>
          <p:cNvPr id="6" name="Holder 5"/>
          <p:cNvSpPr>
            <a:spLocks noGrp="1"/>
          </p:cNvSpPr>
          <p:nvPr>
            <p:ph type="dt" sz="half" idx="6"/>
          </p:nvPr>
        </p:nvSpPr>
        <p:spPr>
          <a:xfrm>
            <a:off x="3447656" y="3351784"/>
            <a:ext cx="662304" cy="1022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" b="0" i="0">
                <a:solidFill>
                  <a:schemeClr val="bg1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pPr marL="12700">
              <a:lnSpc>
                <a:spcPts val="675"/>
              </a:lnSpc>
            </a:pPr>
            <a:r>
              <a:rPr spc="-10" dirty="0"/>
              <a:t>September</a:t>
            </a:r>
            <a:r>
              <a:rPr spc="10" dirty="0"/>
              <a:t> </a:t>
            </a:r>
            <a:r>
              <a:rPr dirty="0"/>
              <a:t>7,</a:t>
            </a:r>
            <a:r>
              <a:rPr spc="15" dirty="0"/>
              <a:t> </a:t>
            </a:r>
            <a:r>
              <a:rPr spc="-20" dirty="0"/>
              <a:t>2022</a:t>
            </a:r>
            <a:endParaRPr spc="-20" dirty="0"/>
          </a:p>
        </p:txBody>
      </p:sp>
      <p:sp>
        <p:nvSpPr>
          <p:cNvPr id="8" name="Holder 6"/>
          <p:cNvSpPr>
            <a:spLocks noGrp="1"/>
          </p:cNvSpPr>
          <p:nvPr>
            <p:ph type="sldNum" sz="quarter" idx="7"/>
          </p:nvPr>
        </p:nvSpPr>
        <p:spPr>
          <a:xfrm>
            <a:off x="4246797" y="3351784"/>
            <a:ext cx="306704" cy="1022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" b="0" i="0">
                <a:solidFill>
                  <a:schemeClr val="bg1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pPr marL="38100">
              <a:lnSpc>
                <a:spcPts val="675"/>
              </a:lnSpc>
            </a:pPr>
            <a:fld id="{81D60167-4931-47E6-BA6A-407CBD079E47}" type="slidenum">
              <a:rPr dirty="0"/>
            </a:fld>
            <a:r>
              <a:rPr spc="25" dirty="0"/>
              <a:t> </a:t>
            </a:r>
            <a:r>
              <a:rPr spc="150" dirty="0"/>
              <a:t>/</a:t>
            </a:r>
            <a:r>
              <a:rPr spc="30" dirty="0"/>
              <a:t> </a:t>
            </a:r>
            <a:r>
              <a:rPr spc="-25" dirty="0"/>
              <a:t>45</a:t>
            </a:r>
            <a:endParaRPr spc="-25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2.vml"/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5.jpeg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1.emf"/><Relationship Id="rId2" Type="http://schemas.openxmlformats.org/officeDocument/2006/relationships/oleObject" Target="../embeddings/oleObject2.bin"/><Relationship Id="rId1" Type="http://schemas.openxmlformats.org/officeDocument/2006/relationships/tags" Target="../tags/tag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5.png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10.vml"/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5.jpeg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1.emf"/><Relationship Id="rId2" Type="http://schemas.openxmlformats.org/officeDocument/2006/relationships/oleObject" Target="../embeddings/oleObject10.bin"/><Relationship Id="rId1" Type="http://schemas.openxmlformats.org/officeDocument/2006/relationships/tags" Target="../tags/tag10.xml"/></Relationships>
</file>

<file path=ppt/slides/_rels/slide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.xml"/><Relationship Id="rId6" Type="http://schemas.openxmlformats.org/officeDocument/2006/relationships/vmlDrawing" Target="../drawings/vmlDrawing3.v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6.png"/><Relationship Id="rId3" Type="http://schemas.openxmlformats.org/officeDocument/2006/relationships/image" Target="../media/image1.emf"/><Relationship Id="rId2" Type="http://schemas.openxmlformats.org/officeDocument/2006/relationships/oleObject" Target="../embeddings/oleObject3.bin"/><Relationship Id="rId1" Type="http://schemas.openxmlformats.org/officeDocument/2006/relationships/tags" Target="../tags/tag3.xml"/></Relationships>
</file>

<file path=ppt/slides/_rels/slide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.xml"/><Relationship Id="rId6" Type="http://schemas.openxmlformats.org/officeDocument/2006/relationships/vmlDrawing" Target="../drawings/vmlDrawing4.v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7.png"/><Relationship Id="rId3" Type="http://schemas.openxmlformats.org/officeDocument/2006/relationships/image" Target="../media/image1.emf"/><Relationship Id="rId2" Type="http://schemas.openxmlformats.org/officeDocument/2006/relationships/oleObject" Target="../embeddings/oleObject4.bin"/><Relationship Id="rId1" Type="http://schemas.openxmlformats.org/officeDocument/2006/relationships/tags" Target="../tags/tag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.xml"/><Relationship Id="rId7" Type="http://schemas.openxmlformats.org/officeDocument/2006/relationships/vmlDrawing" Target="../drawings/vmlDrawing5.v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3" Type="http://schemas.openxmlformats.org/officeDocument/2006/relationships/image" Target="../media/image1.emf"/><Relationship Id="rId2" Type="http://schemas.openxmlformats.org/officeDocument/2006/relationships/oleObject" Target="../embeddings/oleObject5.bin"/><Relationship Id="rId1" Type="http://schemas.openxmlformats.org/officeDocument/2006/relationships/tags" Target="../tags/tag5.xml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4.xml"/><Relationship Id="rId6" Type="http://schemas.openxmlformats.org/officeDocument/2006/relationships/vmlDrawing" Target="../drawings/vmlDrawing6.v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0.png"/><Relationship Id="rId3" Type="http://schemas.openxmlformats.org/officeDocument/2006/relationships/image" Target="../media/image1.emf"/><Relationship Id="rId2" Type="http://schemas.openxmlformats.org/officeDocument/2006/relationships/oleObject" Target="../embeddings/oleObject6.bin"/><Relationship Id="rId1" Type="http://schemas.openxmlformats.org/officeDocument/2006/relationships/tags" Target="../tags/tag6.xml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vmlDrawing" Target="../drawings/vmlDrawing7.v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.emf"/><Relationship Id="rId2" Type="http://schemas.openxmlformats.org/officeDocument/2006/relationships/oleObject" Target="../embeddings/oleObject7.bin"/><Relationship Id="rId1" Type="http://schemas.openxmlformats.org/officeDocument/2006/relationships/tags" Target="../tags/tag7.xml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.xml"/><Relationship Id="rId5" Type="http://schemas.openxmlformats.org/officeDocument/2006/relationships/vmlDrawing" Target="../drawings/vmlDrawing8.v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.emf"/><Relationship Id="rId2" Type="http://schemas.openxmlformats.org/officeDocument/2006/relationships/oleObject" Target="../embeddings/oleObject8.bin"/><Relationship Id="rId1" Type="http://schemas.openxmlformats.org/officeDocument/2006/relationships/tags" Target="../tags/tag8.xml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7.xml"/><Relationship Id="rId6" Type="http://schemas.openxmlformats.org/officeDocument/2006/relationships/vmlDrawing" Target="../drawings/vmlDrawing9.v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1.png"/><Relationship Id="rId3" Type="http://schemas.openxmlformats.org/officeDocument/2006/relationships/image" Target="../media/image1.emf"/><Relationship Id="rId2" Type="http://schemas.openxmlformats.org/officeDocument/2006/relationships/oleObject" Target="../embeddings/oleObject9.bin"/><Relationship Id="rId1" Type="http://schemas.openxmlformats.org/officeDocument/2006/relationships/tags" Target="../tags/tag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8" name="对象 37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" name="think-cell 幻灯片" r:id="rId2" imgW="3810" imgH="3810" progId="TCLayout.ActiveDocument.1">
                  <p:embed/>
                </p:oleObj>
              </mc:Choice>
              <mc:Fallback>
                <p:oleObj name="think-cell 幻灯片" r:id="rId2" imgW="3810" imgH="3810" progId="TCLayout.ActiveDocument.1">
                  <p:embed/>
                  <p:pic>
                    <p:nvPicPr>
                      <p:cNvPr id="0" name="对象 37" hidden="1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object 2"/>
          <p:cNvSpPr/>
          <p:nvPr/>
        </p:nvSpPr>
        <p:spPr>
          <a:xfrm>
            <a:off x="3046680" y="3261575"/>
            <a:ext cx="43180" cy="30480"/>
          </a:xfrm>
          <a:custGeom>
            <a:avLst/>
            <a:gdLst/>
            <a:ahLst/>
            <a:cxnLst/>
            <a:rect l="l" t="t" r="r" b="b"/>
            <a:pathLst>
              <a:path w="43180" h="30479">
                <a:moveTo>
                  <a:pt x="0" y="30366"/>
                </a:moveTo>
                <a:lnTo>
                  <a:pt x="43019" y="30366"/>
                </a:lnTo>
                <a:lnTo>
                  <a:pt x="43019" y="0"/>
                </a:lnTo>
                <a:lnTo>
                  <a:pt x="0" y="0"/>
                </a:lnTo>
                <a:lnTo>
                  <a:pt x="0" y="30366"/>
                </a:lnTo>
                <a:close/>
              </a:path>
            </a:pathLst>
          </a:custGeom>
          <a:ln w="5060">
            <a:solidFill>
              <a:srgbClr val="C0AFC3"/>
            </a:solidFill>
          </a:ln>
        </p:spPr>
        <p:txBody>
          <a:bodyPr wrap="square" lIns="0" tIns="0" rIns="0" bIns="0" rtlCol="0"/>
          <a:lstStyle/>
          <a:p>
            <a:endParaRPr>
              <a:latin typeface="Times New Roman" panose="02020603050405020304" pitchFamily="18" charset="0"/>
              <a:ea typeface="楷体" panose="02010609060101010101" pitchFamily="49" charset="-122"/>
              <a:sym typeface="Times New Roman" panose="02020603050405020304" pitchFamily="18" charset="0"/>
            </a:endParaRPr>
          </a:p>
        </p:txBody>
      </p:sp>
      <p:sp>
        <p:nvSpPr>
          <p:cNvPr id="4" name="object 3"/>
          <p:cNvSpPr/>
          <p:nvPr/>
        </p:nvSpPr>
        <p:spPr>
          <a:xfrm>
            <a:off x="2967063" y="3257613"/>
            <a:ext cx="25400" cy="38100"/>
          </a:xfrm>
          <a:custGeom>
            <a:avLst/>
            <a:gdLst/>
            <a:ahLst/>
            <a:cxnLst/>
            <a:rect l="l" t="t" r="r" b="b"/>
            <a:pathLst>
              <a:path w="25400" h="38100">
                <a:moveTo>
                  <a:pt x="25400" y="0"/>
                </a:moveTo>
                <a:lnTo>
                  <a:pt x="0" y="19050"/>
                </a:lnTo>
                <a:lnTo>
                  <a:pt x="25400" y="38100"/>
                </a:lnTo>
                <a:lnTo>
                  <a:pt x="25400" y="0"/>
                </a:lnTo>
                <a:close/>
              </a:path>
            </a:pathLst>
          </a:custGeom>
          <a:solidFill>
            <a:srgbClr val="DFD7E0"/>
          </a:solidFill>
        </p:spPr>
        <p:txBody>
          <a:bodyPr wrap="square" lIns="0" tIns="0" rIns="0" bIns="0" rtlCol="0"/>
          <a:lstStyle/>
          <a:p>
            <a:endParaRPr>
              <a:latin typeface="Times New Roman" panose="02020603050405020304" pitchFamily="18" charset="0"/>
              <a:ea typeface="楷体" panose="02010609060101010101" pitchFamily="49" charset="-122"/>
              <a:sym typeface="Times New Roman" panose="02020603050405020304" pitchFamily="18" charset="0"/>
            </a:endParaRPr>
          </a:p>
        </p:txBody>
      </p:sp>
      <p:sp>
        <p:nvSpPr>
          <p:cNvPr id="5" name="object 4"/>
          <p:cNvSpPr/>
          <p:nvPr/>
        </p:nvSpPr>
        <p:spPr>
          <a:xfrm>
            <a:off x="3144865" y="3257613"/>
            <a:ext cx="25400" cy="38100"/>
          </a:xfrm>
          <a:custGeom>
            <a:avLst/>
            <a:gdLst/>
            <a:ahLst/>
            <a:cxnLst/>
            <a:rect l="l" t="t" r="r" b="b"/>
            <a:pathLst>
              <a:path w="25400" h="38100">
                <a:moveTo>
                  <a:pt x="0" y="0"/>
                </a:moveTo>
                <a:lnTo>
                  <a:pt x="0" y="38100"/>
                </a:lnTo>
                <a:lnTo>
                  <a:pt x="2540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DFD7E0"/>
          </a:solidFill>
        </p:spPr>
        <p:txBody>
          <a:bodyPr wrap="square" lIns="0" tIns="0" rIns="0" bIns="0" rtlCol="0"/>
          <a:lstStyle/>
          <a:p>
            <a:endParaRPr>
              <a:latin typeface="Times New Roman" panose="02020603050405020304" pitchFamily="18" charset="0"/>
              <a:ea typeface="楷体" panose="02010609060101010101" pitchFamily="49" charset="-122"/>
              <a:sym typeface="Times New Roman" panose="02020603050405020304" pitchFamily="18" charset="0"/>
            </a:endParaRPr>
          </a:p>
        </p:txBody>
      </p:sp>
      <p:grpSp>
        <p:nvGrpSpPr>
          <p:cNvPr id="6" name="object 5"/>
          <p:cNvGrpSpPr/>
          <p:nvPr/>
        </p:nvGrpSpPr>
        <p:grpSpPr>
          <a:xfrm>
            <a:off x="3242526" y="3248732"/>
            <a:ext cx="203200" cy="55880"/>
            <a:chOff x="3242526" y="3248732"/>
            <a:chExt cx="203200" cy="55880"/>
          </a:xfrm>
        </p:grpSpPr>
        <p:sp>
          <p:nvSpPr>
            <p:cNvPr id="7" name="object 6"/>
            <p:cNvSpPr/>
            <p:nvPr/>
          </p:nvSpPr>
          <p:spPr>
            <a:xfrm>
              <a:off x="3305694" y="3251262"/>
              <a:ext cx="64135" cy="50800"/>
            </a:xfrm>
            <a:custGeom>
              <a:avLst/>
              <a:gdLst/>
              <a:ahLst/>
              <a:cxnLst/>
              <a:rect l="l" t="t" r="r" b="b"/>
              <a:pathLst>
                <a:path w="64135" h="50800">
                  <a:moveTo>
                    <a:pt x="0" y="50800"/>
                  </a:moveTo>
                  <a:lnTo>
                    <a:pt x="43019" y="50800"/>
                  </a:lnTo>
                  <a:lnTo>
                    <a:pt x="43019" y="20434"/>
                  </a:lnTo>
                  <a:lnTo>
                    <a:pt x="0" y="20434"/>
                  </a:lnTo>
                  <a:lnTo>
                    <a:pt x="0" y="50800"/>
                  </a:lnTo>
                  <a:close/>
                </a:path>
                <a:path w="64135" h="50800">
                  <a:moveTo>
                    <a:pt x="10491" y="20320"/>
                  </a:moveTo>
                  <a:lnTo>
                    <a:pt x="10491" y="10160"/>
                  </a:lnTo>
                  <a:lnTo>
                    <a:pt x="53672" y="10160"/>
                  </a:lnTo>
                  <a:lnTo>
                    <a:pt x="53672" y="40640"/>
                  </a:lnTo>
                  <a:lnTo>
                    <a:pt x="43512" y="40640"/>
                  </a:lnTo>
                </a:path>
                <a:path w="64135" h="50800">
                  <a:moveTo>
                    <a:pt x="20652" y="10160"/>
                  </a:moveTo>
                  <a:lnTo>
                    <a:pt x="20652" y="0"/>
                  </a:lnTo>
                  <a:lnTo>
                    <a:pt x="63832" y="0"/>
                  </a:lnTo>
                  <a:lnTo>
                    <a:pt x="63832" y="30480"/>
                  </a:lnTo>
                  <a:lnTo>
                    <a:pt x="53672" y="30480"/>
                  </a:lnTo>
                </a:path>
              </a:pathLst>
            </a:custGeom>
            <a:ln w="5060">
              <a:solidFill>
                <a:srgbClr val="C0AFC3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ea typeface="楷体" panose="02010609060101010101" pitchFamily="49" charset="-122"/>
                <a:sym typeface="Times New Roman" panose="02020603050405020304" pitchFamily="18" charset="0"/>
              </a:endParaRPr>
            </a:p>
          </p:txBody>
        </p:sp>
        <p:sp>
          <p:nvSpPr>
            <p:cNvPr id="8" name="object 7"/>
            <p:cNvSpPr/>
            <p:nvPr/>
          </p:nvSpPr>
          <p:spPr>
            <a:xfrm>
              <a:off x="3242526" y="3257613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FD7E0"/>
            </a:solidFill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ea typeface="楷体" panose="02010609060101010101" pitchFamily="49" charset="-122"/>
                <a:sym typeface="Times New Roman" panose="02020603050405020304" pitchFamily="18" charset="0"/>
              </a:endParaRPr>
            </a:p>
          </p:txBody>
        </p:sp>
      </p:grpSp>
      <p:grpSp>
        <p:nvGrpSpPr>
          <p:cNvPr id="9" name="object 8"/>
          <p:cNvGrpSpPr/>
          <p:nvPr/>
        </p:nvGrpSpPr>
        <p:grpSpPr>
          <a:xfrm>
            <a:off x="3517976" y="3247467"/>
            <a:ext cx="203200" cy="58419"/>
            <a:chOff x="3517976" y="3247467"/>
            <a:chExt cx="203200" cy="58419"/>
          </a:xfrm>
        </p:grpSpPr>
        <p:sp>
          <p:nvSpPr>
            <p:cNvPr id="10" name="object 9"/>
            <p:cNvSpPr/>
            <p:nvPr/>
          </p:nvSpPr>
          <p:spPr>
            <a:xfrm>
              <a:off x="3606877" y="3263963"/>
              <a:ext cx="38100" cy="0"/>
            </a:xfrm>
            <a:custGeom>
              <a:avLst/>
              <a:gdLst/>
              <a:ahLst/>
              <a:cxnLst/>
              <a:rect l="l" t="t" r="r" b="b"/>
              <a:pathLst>
                <a:path w="38100">
                  <a:moveTo>
                    <a:pt x="0" y="0"/>
                  </a:moveTo>
                  <a:lnTo>
                    <a:pt x="38100" y="0"/>
                  </a:lnTo>
                </a:path>
              </a:pathLst>
            </a:custGeom>
            <a:ln w="7591">
              <a:solidFill>
                <a:srgbClr val="C0AFC3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ea typeface="楷体" panose="02010609060101010101" pitchFamily="49" charset="-122"/>
                <a:sym typeface="Times New Roman" panose="02020603050405020304" pitchFamily="18" charset="0"/>
              </a:endParaRPr>
            </a:p>
          </p:txBody>
        </p:sp>
        <p:sp>
          <p:nvSpPr>
            <p:cNvPr id="11" name="object 10"/>
            <p:cNvSpPr/>
            <p:nvPr/>
          </p:nvSpPr>
          <p:spPr>
            <a:xfrm>
              <a:off x="3517976" y="3257613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FD7E0"/>
            </a:solidFill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ea typeface="楷体" panose="02010609060101010101" pitchFamily="49" charset="-122"/>
                <a:sym typeface="Times New Roman" panose="02020603050405020304" pitchFamily="18" charset="0"/>
              </a:endParaRPr>
            </a:p>
          </p:txBody>
        </p:sp>
        <p:sp>
          <p:nvSpPr>
            <p:cNvPr id="12" name="object 11"/>
            <p:cNvSpPr/>
            <p:nvPr/>
          </p:nvSpPr>
          <p:spPr>
            <a:xfrm>
              <a:off x="3594177" y="3251262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0" y="0"/>
                  </a:moveTo>
                  <a:lnTo>
                    <a:pt x="38100" y="0"/>
                  </a:lnTo>
                </a:path>
                <a:path w="50800" h="50800">
                  <a:moveTo>
                    <a:pt x="12700" y="25400"/>
                  </a:moveTo>
                  <a:lnTo>
                    <a:pt x="50800" y="25400"/>
                  </a:lnTo>
                </a:path>
                <a:path w="50800" h="50800">
                  <a:moveTo>
                    <a:pt x="0" y="38100"/>
                  </a:moveTo>
                  <a:lnTo>
                    <a:pt x="38100" y="38100"/>
                  </a:lnTo>
                </a:path>
                <a:path w="50800" h="50800">
                  <a:moveTo>
                    <a:pt x="12700" y="50800"/>
                  </a:moveTo>
                  <a:lnTo>
                    <a:pt x="50800" y="50800"/>
                  </a:lnTo>
                </a:path>
              </a:pathLst>
            </a:custGeom>
            <a:ln w="7591">
              <a:solidFill>
                <a:srgbClr val="DFD7E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ea typeface="楷体" panose="02010609060101010101" pitchFamily="49" charset="-122"/>
                <a:sym typeface="Times New Roman" panose="02020603050405020304" pitchFamily="18" charset="0"/>
              </a:endParaRPr>
            </a:p>
          </p:txBody>
        </p:sp>
      </p:grpSp>
      <p:grpSp>
        <p:nvGrpSpPr>
          <p:cNvPr id="13" name="object 12"/>
          <p:cNvGrpSpPr/>
          <p:nvPr/>
        </p:nvGrpSpPr>
        <p:grpSpPr>
          <a:xfrm>
            <a:off x="3793439" y="3247467"/>
            <a:ext cx="203200" cy="58419"/>
            <a:chOff x="3793439" y="3247467"/>
            <a:chExt cx="203200" cy="58419"/>
          </a:xfrm>
        </p:grpSpPr>
        <p:sp>
          <p:nvSpPr>
            <p:cNvPr id="14" name="object 13"/>
            <p:cNvSpPr/>
            <p:nvPr/>
          </p:nvSpPr>
          <p:spPr>
            <a:xfrm>
              <a:off x="3869640" y="3251262"/>
              <a:ext cx="50800" cy="25400"/>
            </a:xfrm>
            <a:custGeom>
              <a:avLst/>
              <a:gdLst/>
              <a:ahLst/>
              <a:cxnLst/>
              <a:rect l="l" t="t" r="r" b="b"/>
              <a:pathLst>
                <a:path w="50800" h="25400">
                  <a:moveTo>
                    <a:pt x="0" y="0"/>
                  </a:moveTo>
                  <a:lnTo>
                    <a:pt x="38100" y="0"/>
                  </a:lnTo>
                </a:path>
                <a:path w="50800" h="25400">
                  <a:moveTo>
                    <a:pt x="12700" y="12700"/>
                  </a:moveTo>
                  <a:lnTo>
                    <a:pt x="50800" y="12700"/>
                  </a:lnTo>
                </a:path>
                <a:path w="50800" h="25400">
                  <a:moveTo>
                    <a:pt x="12700" y="25400"/>
                  </a:moveTo>
                  <a:lnTo>
                    <a:pt x="50800" y="25400"/>
                  </a:lnTo>
                </a:path>
              </a:pathLst>
            </a:custGeom>
            <a:ln w="7591">
              <a:solidFill>
                <a:srgbClr val="C0AFC3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ea typeface="楷体" panose="02010609060101010101" pitchFamily="49" charset="-122"/>
                <a:sym typeface="Times New Roman" panose="02020603050405020304" pitchFamily="18" charset="0"/>
              </a:endParaRPr>
            </a:p>
          </p:txBody>
        </p:sp>
        <p:sp>
          <p:nvSpPr>
            <p:cNvPr id="15" name="object 14"/>
            <p:cNvSpPr/>
            <p:nvPr/>
          </p:nvSpPr>
          <p:spPr>
            <a:xfrm>
              <a:off x="3793439" y="3257613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FD7E0"/>
            </a:solidFill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ea typeface="楷体" panose="02010609060101010101" pitchFamily="49" charset="-122"/>
                <a:sym typeface="Times New Roman" panose="02020603050405020304" pitchFamily="18" charset="0"/>
              </a:endParaRPr>
            </a:p>
          </p:txBody>
        </p:sp>
        <p:sp>
          <p:nvSpPr>
            <p:cNvPr id="16" name="object 15"/>
            <p:cNvSpPr/>
            <p:nvPr/>
          </p:nvSpPr>
          <p:spPr>
            <a:xfrm>
              <a:off x="3869640" y="3289363"/>
              <a:ext cx="50800" cy="12700"/>
            </a:xfrm>
            <a:custGeom>
              <a:avLst/>
              <a:gdLst/>
              <a:ahLst/>
              <a:cxnLst/>
              <a:rect l="l" t="t" r="r" b="b"/>
              <a:pathLst>
                <a:path w="50800" h="12700">
                  <a:moveTo>
                    <a:pt x="0" y="0"/>
                  </a:moveTo>
                  <a:lnTo>
                    <a:pt x="38100" y="0"/>
                  </a:lnTo>
                </a:path>
                <a:path w="50800" h="12700">
                  <a:moveTo>
                    <a:pt x="12700" y="12699"/>
                  </a:moveTo>
                  <a:lnTo>
                    <a:pt x="50800" y="12699"/>
                  </a:lnTo>
                </a:path>
              </a:pathLst>
            </a:custGeom>
            <a:ln w="7591">
              <a:solidFill>
                <a:srgbClr val="DFD7E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ea typeface="楷体" panose="02010609060101010101" pitchFamily="49" charset="-122"/>
                <a:sym typeface="Times New Roman" panose="02020603050405020304" pitchFamily="18" charset="0"/>
              </a:endParaRPr>
            </a:p>
          </p:txBody>
        </p:sp>
      </p:grpSp>
      <p:sp>
        <p:nvSpPr>
          <p:cNvPr id="17" name="object 16"/>
          <p:cNvSpPr/>
          <p:nvPr/>
        </p:nvSpPr>
        <p:spPr>
          <a:xfrm>
            <a:off x="4145090" y="3251262"/>
            <a:ext cx="50800" cy="50800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0" y="0"/>
                </a:moveTo>
                <a:lnTo>
                  <a:pt x="38100" y="0"/>
                </a:lnTo>
              </a:path>
              <a:path w="50800" h="50800">
                <a:moveTo>
                  <a:pt x="12700" y="12700"/>
                </a:moveTo>
                <a:lnTo>
                  <a:pt x="50800" y="12700"/>
                </a:lnTo>
              </a:path>
              <a:path w="50800" h="50800">
                <a:moveTo>
                  <a:pt x="12700" y="25400"/>
                </a:moveTo>
                <a:lnTo>
                  <a:pt x="50800" y="25400"/>
                </a:lnTo>
              </a:path>
              <a:path w="50800" h="50800">
                <a:moveTo>
                  <a:pt x="0" y="38100"/>
                </a:moveTo>
                <a:lnTo>
                  <a:pt x="38100" y="38100"/>
                </a:lnTo>
              </a:path>
              <a:path w="50800" h="50800">
                <a:moveTo>
                  <a:pt x="12700" y="50800"/>
                </a:moveTo>
                <a:lnTo>
                  <a:pt x="50800" y="50800"/>
                </a:lnTo>
              </a:path>
            </a:pathLst>
          </a:custGeom>
          <a:ln w="7591">
            <a:solidFill>
              <a:srgbClr val="C0AFC3"/>
            </a:solidFill>
          </a:ln>
        </p:spPr>
        <p:txBody>
          <a:bodyPr wrap="square" lIns="0" tIns="0" rIns="0" bIns="0" rtlCol="0"/>
          <a:lstStyle/>
          <a:p>
            <a:endParaRPr>
              <a:latin typeface="Times New Roman" panose="02020603050405020304" pitchFamily="18" charset="0"/>
              <a:ea typeface="楷体" panose="02010609060101010101" pitchFamily="49" charset="-122"/>
              <a:sym typeface="Times New Roman" panose="02020603050405020304" pitchFamily="18" charset="0"/>
            </a:endParaRPr>
          </a:p>
        </p:txBody>
      </p:sp>
      <p:grpSp>
        <p:nvGrpSpPr>
          <p:cNvPr id="18" name="object 17"/>
          <p:cNvGrpSpPr/>
          <p:nvPr/>
        </p:nvGrpSpPr>
        <p:grpSpPr>
          <a:xfrm>
            <a:off x="4326582" y="3248732"/>
            <a:ext cx="238760" cy="57150"/>
            <a:chOff x="4326582" y="3248732"/>
            <a:chExt cx="238760" cy="57150"/>
          </a:xfrm>
        </p:grpSpPr>
        <p:sp>
          <p:nvSpPr>
            <p:cNvPr id="19" name="object 18"/>
            <p:cNvSpPr/>
            <p:nvPr/>
          </p:nvSpPr>
          <p:spPr>
            <a:xfrm>
              <a:off x="4451033" y="3281743"/>
              <a:ext cx="20320" cy="20320"/>
            </a:xfrm>
            <a:custGeom>
              <a:avLst/>
              <a:gdLst/>
              <a:ahLst/>
              <a:cxnLst/>
              <a:rect l="l" t="t" r="r" b="b"/>
              <a:pathLst>
                <a:path w="20320" h="20320">
                  <a:moveTo>
                    <a:pt x="0" y="0"/>
                  </a:moveTo>
                  <a:lnTo>
                    <a:pt x="20320" y="20320"/>
                  </a:lnTo>
                </a:path>
              </a:pathLst>
            </a:custGeom>
            <a:ln w="7591">
              <a:solidFill>
                <a:srgbClr val="C0AFC3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ea typeface="楷体" panose="02010609060101010101" pitchFamily="49" charset="-122"/>
                <a:sym typeface="Times New Roman" panose="02020603050405020304" pitchFamily="18" charset="0"/>
              </a:endParaRPr>
            </a:p>
          </p:txBody>
        </p:sp>
        <p:sp>
          <p:nvSpPr>
            <p:cNvPr id="20" name="object 19"/>
            <p:cNvSpPr/>
            <p:nvPr/>
          </p:nvSpPr>
          <p:spPr>
            <a:xfrm>
              <a:off x="4423969" y="3255248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79">
                  <a:moveTo>
                    <a:pt x="30366" y="15183"/>
                  </a:moveTo>
                  <a:lnTo>
                    <a:pt x="30366" y="6797"/>
                  </a:lnTo>
                  <a:lnTo>
                    <a:pt x="23568" y="0"/>
                  </a:lnTo>
                  <a:lnTo>
                    <a:pt x="15183" y="0"/>
                  </a:lnTo>
                  <a:lnTo>
                    <a:pt x="6797" y="0"/>
                  </a:lnTo>
                  <a:lnTo>
                    <a:pt x="0" y="6797"/>
                  </a:lnTo>
                  <a:lnTo>
                    <a:pt x="0" y="15183"/>
                  </a:lnTo>
                  <a:lnTo>
                    <a:pt x="0" y="23568"/>
                  </a:lnTo>
                  <a:lnTo>
                    <a:pt x="6797" y="30366"/>
                  </a:lnTo>
                  <a:lnTo>
                    <a:pt x="15183" y="30366"/>
                  </a:lnTo>
                  <a:lnTo>
                    <a:pt x="23568" y="30366"/>
                  </a:lnTo>
                  <a:lnTo>
                    <a:pt x="30366" y="23568"/>
                  </a:lnTo>
                  <a:lnTo>
                    <a:pt x="30366" y="15183"/>
                  </a:lnTo>
                  <a:close/>
                </a:path>
              </a:pathLst>
            </a:custGeom>
            <a:ln w="5060">
              <a:solidFill>
                <a:srgbClr val="C0AFC3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ea typeface="楷体" panose="02010609060101010101" pitchFamily="49" charset="-122"/>
                <a:sym typeface="Times New Roman" panose="02020603050405020304" pitchFamily="18" charset="0"/>
              </a:endParaRPr>
            </a:p>
          </p:txBody>
        </p:sp>
        <p:sp>
          <p:nvSpPr>
            <p:cNvPr id="21" name="object 20"/>
            <p:cNvSpPr/>
            <p:nvPr/>
          </p:nvSpPr>
          <p:spPr>
            <a:xfrm>
              <a:off x="4329112" y="3251262"/>
              <a:ext cx="233679" cy="50800"/>
            </a:xfrm>
            <a:custGeom>
              <a:avLst/>
              <a:gdLst/>
              <a:ahLst/>
              <a:cxnLst/>
              <a:rect l="l" t="t" r="r" b="b"/>
              <a:pathLst>
                <a:path w="233679" h="50800">
                  <a:moveTo>
                    <a:pt x="40640" y="50800"/>
                  </a:moveTo>
                  <a:lnTo>
                    <a:pt x="50400" y="48796"/>
                  </a:lnTo>
                  <a:lnTo>
                    <a:pt x="58488" y="43339"/>
                  </a:lnTo>
                  <a:lnTo>
                    <a:pt x="64002" y="35262"/>
                  </a:lnTo>
                  <a:lnTo>
                    <a:pt x="66040" y="25400"/>
                  </a:lnTo>
                  <a:lnTo>
                    <a:pt x="64036" y="15537"/>
                  </a:lnTo>
                  <a:lnTo>
                    <a:pt x="58579" y="7461"/>
                  </a:lnTo>
                  <a:lnTo>
                    <a:pt x="50502" y="2004"/>
                  </a:lnTo>
                  <a:lnTo>
                    <a:pt x="40640" y="0"/>
                  </a:lnTo>
                  <a:lnTo>
                    <a:pt x="30778" y="2004"/>
                  </a:lnTo>
                  <a:lnTo>
                    <a:pt x="22701" y="7461"/>
                  </a:lnTo>
                  <a:lnTo>
                    <a:pt x="17244" y="15537"/>
                  </a:lnTo>
                  <a:lnTo>
                    <a:pt x="15240" y="25400"/>
                  </a:lnTo>
                </a:path>
                <a:path w="233679" h="50800">
                  <a:moveTo>
                    <a:pt x="30480" y="17780"/>
                  </a:moveTo>
                  <a:lnTo>
                    <a:pt x="15240" y="30480"/>
                  </a:lnTo>
                  <a:lnTo>
                    <a:pt x="0" y="17780"/>
                  </a:lnTo>
                </a:path>
                <a:path w="233679" h="50800">
                  <a:moveTo>
                    <a:pt x="193042" y="50800"/>
                  </a:moveTo>
                  <a:lnTo>
                    <a:pt x="183179" y="48796"/>
                  </a:lnTo>
                  <a:lnTo>
                    <a:pt x="175103" y="43339"/>
                  </a:lnTo>
                  <a:lnTo>
                    <a:pt x="169646" y="35262"/>
                  </a:lnTo>
                  <a:lnTo>
                    <a:pt x="167642" y="25400"/>
                  </a:lnTo>
                  <a:lnTo>
                    <a:pt x="169646" y="15537"/>
                  </a:lnTo>
                  <a:lnTo>
                    <a:pt x="175103" y="7461"/>
                  </a:lnTo>
                  <a:lnTo>
                    <a:pt x="183179" y="2004"/>
                  </a:lnTo>
                  <a:lnTo>
                    <a:pt x="193042" y="0"/>
                  </a:lnTo>
                  <a:lnTo>
                    <a:pt x="202904" y="2004"/>
                  </a:lnTo>
                  <a:lnTo>
                    <a:pt x="210981" y="7461"/>
                  </a:lnTo>
                  <a:lnTo>
                    <a:pt x="216438" y="15537"/>
                  </a:lnTo>
                  <a:lnTo>
                    <a:pt x="218442" y="25400"/>
                  </a:lnTo>
                </a:path>
                <a:path w="233679" h="50800">
                  <a:moveTo>
                    <a:pt x="233682" y="17780"/>
                  </a:moveTo>
                  <a:lnTo>
                    <a:pt x="218442" y="30480"/>
                  </a:lnTo>
                  <a:lnTo>
                    <a:pt x="203202" y="17780"/>
                  </a:lnTo>
                </a:path>
              </a:pathLst>
            </a:custGeom>
            <a:ln w="5060">
              <a:solidFill>
                <a:srgbClr val="C0AFC3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ea typeface="楷体" panose="02010609060101010101" pitchFamily="49" charset="-122"/>
                <a:sym typeface="Times New Roman" panose="02020603050405020304" pitchFamily="18" charset="0"/>
              </a:endParaRPr>
            </a:p>
          </p:txBody>
        </p:sp>
      </p:grpSp>
      <p:sp>
        <p:nvSpPr>
          <p:cNvPr id="22" name="object 21"/>
          <p:cNvSpPr/>
          <p:nvPr/>
        </p:nvSpPr>
        <p:spPr>
          <a:xfrm>
            <a:off x="87743" y="447001"/>
            <a:ext cx="4432935" cy="82550"/>
          </a:xfrm>
          <a:custGeom>
            <a:avLst/>
            <a:gdLst/>
            <a:ahLst/>
            <a:cxnLst/>
            <a:rect l="l" t="t" r="r" b="b"/>
            <a:pathLst>
              <a:path w="4432935" h="82550">
                <a:moveTo>
                  <a:pt x="4381765" y="0"/>
                </a:moveTo>
                <a:lnTo>
                  <a:pt x="50800" y="0"/>
                </a:lnTo>
                <a:lnTo>
                  <a:pt x="31075" y="4008"/>
                </a:lnTo>
                <a:lnTo>
                  <a:pt x="14922" y="14922"/>
                </a:lnTo>
                <a:lnTo>
                  <a:pt x="4008" y="31075"/>
                </a:lnTo>
                <a:lnTo>
                  <a:pt x="0" y="50800"/>
                </a:lnTo>
                <a:lnTo>
                  <a:pt x="0" y="82384"/>
                </a:lnTo>
                <a:lnTo>
                  <a:pt x="4432566" y="82384"/>
                </a:lnTo>
                <a:lnTo>
                  <a:pt x="4432566" y="50800"/>
                </a:lnTo>
                <a:lnTo>
                  <a:pt x="4428558" y="31075"/>
                </a:lnTo>
                <a:lnTo>
                  <a:pt x="4417643" y="14922"/>
                </a:lnTo>
                <a:lnTo>
                  <a:pt x="4401490" y="4008"/>
                </a:lnTo>
                <a:lnTo>
                  <a:pt x="4381765" y="0"/>
                </a:lnTo>
                <a:close/>
              </a:path>
            </a:pathLst>
          </a:custGeom>
          <a:solidFill>
            <a:srgbClr val="613868"/>
          </a:solidFill>
        </p:spPr>
        <p:txBody>
          <a:bodyPr wrap="square" lIns="0" tIns="0" rIns="0" bIns="0" rtlCol="0"/>
          <a:lstStyle/>
          <a:p>
            <a:endParaRPr>
              <a:latin typeface="Times New Roman" panose="02020603050405020304" pitchFamily="18" charset="0"/>
              <a:ea typeface="楷体" panose="02010609060101010101" pitchFamily="49" charset="-122"/>
              <a:sym typeface="Times New Roman" panose="02020603050405020304" pitchFamily="18" charset="0"/>
            </a:endParaRPr>
          </a:p>
        </p:txBody>
      </p:sp>
      <p:grpSp>
        <p:nvGrpSpPr>
          <p:cNvPr id="23" name="object 22"/>
          <p:cNvGrpSpPr/>
          <p:nvPr/>
        </p:nvGrpSpPr>
        <p:grpSpPr>
          <a:xfrm>
            <a:off x="70735" y="498777"/>
            <a:ext cx="4465758" cy="629353"/>
            <a:chOff x="87743" y="491422"/>
            <a:chExt cx="4483735" cy="383540"/>
          </a:xfrm>
        </p:grpSpPr>
        <p:pic>
          <p:nvPicPr>
            <p:cNvPr id="24" name="object 2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8544" y="773150"/>
              <a:ext cx="101600" cy="101600"/>
            </a:xfrm>
            <a:prstGeom prst="rect">
              <a:avLst/>
            </a:prstGeom>
          </p:spPr>
        </p:pic>
        <p:pic>
          <p:nvPicPr>
            <p:cNvPr id="25" name="object 2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9344" y="760450"/>
              <a:ext cx="4381715" cy="114300"/>
            </a:xfrm>
            <a:prstGeom prst="rect">
              <a:avLst/>
            </a:prstGeom>
          </p:spPr>
        </p:pic>
        <p:pic>
          <p:nvPicPr>
            <p:cNvPr id="26" name="object 2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520310" y="497560"/>
              <a:ext cx="50749" cy="275590"/>
            </a:xfrm>
            <a:prstGeom prst="rect">
              <a:avLst/>
            </a:prstGeom>
          </p:spPr>
        </p:pic>
        <p:sp>
          <p:nvSpPr>
            <p:cNvPr id="27" name="object 26"/>
            <p:cNvSpPr/>
            <p:nvPr/>
          </p:nvSpPr>
          <p:spPr>
            <a:xfrm>
              <a:off x="87743" y="491422"/>
              <a:ext cx="4432935" cy="332740"/>
            </a:xfrm>
            <a:custGeom>
              <a:avLst/>
              <a:gdLst/>
              <a:ahLst/>
              <a:cxnLst/>
              <a:rect l="l" t="t" r="r" b="b"/>
              <a:pathLst>
                <a:path w="4432935" h="332740">
                  <a:moveTo>
                    <a:pt x="4432566" y="0"/>
                  </a:moveTo>
                  <a:lnTo>
                    <a:pt x="0" y="0"/>
                  </a:lnTo>
                  <a:lnTo>
                    <a:pt x="0" y="281728"/>
                  </a:lnTo>
                  <a:lnTo>
                    <a:pt x="4008" y="301453"/>
                  </a:lnTo>
                  <a:lnTo>
                    <a:pt x="14922" y="317605"/>
                  </a:lnTo>
                  <a:lnTo>
                    <a:pt x="31075" y="328520"/>
                  </a:lnTo>
                  <a:lnTo>
                    <a:pt x="50800" y="332528"/>
                  </a:lnTo>
                  <a:lnTo>
                    <a:pt x="4381765" y="332528"/>
                  </a:lnTo>
                  <a:lnTo>
                    <a:pt x="4401490" y="328520"/>
                  </a:lnTo>
                  <a:lnTo>
                    <a:pt x="4417643" y="317605"/>
                  </a:lnTo>
                  <a:lnTo>
                    <a:pt x="4428558" y="301453"/>
                  </a:lnTo>
                  <a:lnTo>
                    <a:pt x="4432566" y="281728"/>
                  </a:lnTo>
                  <a:lnTo>
                    <a:pt x="4432566" y="0"/>
                  </a:lnTo>
                  <a:close/>
                </a:path>
              </a:pathLst>
            </a:custGeom>
            <a:solidFill>
              <a:srgbClr val="613868"/>
            </a:solidFill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ea typeface="楷体" panose="02010609060101010101" pitchFamily="49" charset="-122"/>
                <a:sym typeface="Times New Roman" panose="02020603050405020304" pitchFamily="18" charset="0"/>
              </a:endParaRPr>
            </a:p>
          </p:txBody>
        </p:sp>
        <p:sp>
          <p:nvSpPr>
            <p:cNvPr id="28" name="object 27"/>
            <p:cNvSpPr/>
            <p:nvPr/>
          </p:nvSpPr>
          <p:spPr>
            <a:xfrm>
              <a:off x="4520310" y="535659"/>
              <a:ext cx="0" cy="256540"/>
            </a:xfrm>
            <a:custGeom>
              <a:avLst/>
              <a:gdLst/>
              <a:ahLst/>
              <a:cxnLst/>
              <a:rect l="l" t="t" r="r" b="b"/>
              <a:pathLst>
                <a:path h="256540">
                  <a:moveTo>
                    <a:pt x="0" y="25654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ea typeface="楷体" panose="02010609060101010101" pitchFamily="49" charset="-122"/>
                <a:sym typeface="Times New Roman" panose="02020603050405020304" pitchFamily="18" charset="0"/>
              </a:endParaRPr>
            </a:p>
          </p:txBody>
        </p:sp>
        <p:sp>
          <p:nvSpPr>
            <p:cNvPr id="29" name="object 28"/>
            <p:cNvSpPr/>
            <p:nvPr/>
          </p:nvSpPr>
          <p:spPr>
            <a:xfrm>
              <a:off x="4520310" y="522959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ea typeface="楷体" panose="02010609060101010101" pitchFamily="49" charset="-122"/>
                <a:sym typeface="Times New Roman" panose="02020603050405020304" pitchFamily="18" charset="0"/>
              </a:endParaRPr>
            </a:p>
          </p:txBody>
        </p:sp>
        <p:sp>
          <p:nvSpPr>
            <p:cNvPr id="30" name="object 29"/>
            <p:cNvSpPr/>
            <p:nvPr/>
          </p:nvSpPr>
          <p:spPr>
            <a:xfrm>
              <a:off x="4520310" y="510259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ea typeface="楷体" panose="02010609060101010101" pitchFamily="49" charset="-122"/>
                <a:sym typeface="Times New Roman" panose="02020603050405020304" pitchFamily="18" charset="0"/>
              </a:endParaRPr>
            </a:p>
          </p:txBody>
        </p:sp>
        <p:sp>
          <p:nvSpPr>
            <p:cNvPr id="31" name="object 30"/>
            <p:cNvSpPr/>
            <p:nvPr/>
          </p:nvSpPr>
          <p:spPr>
            <a:xfrm>
              <a:off x="4520310" y="497559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ea typeface="楷体" panose="02010609060101010101" pitchFamily="49" charset="-122"/>
                <a:sym typeface="Times New Roman" panose="02020603050405020304" pitchFamily="18" charset="0"/>
              </a:endParaRPr>
            </a:p>
          </p:txBody>
        </p:sp>
      </p:grpSp>
      <p:sp>
        <p:nvSpPr>
          <p:cNvPr id="32" name="object 31"/>
          <p:cNvSpPr txBox="1">
            <a:spLocks noGrp="1"/>
          </p:cNvSpPr>
          <p:nvPr>
            <p:ph type="title"/>
          </p:nvPr>
        </p:nvSpPr>
        <p:spPr>
          <a:xfrm>
            <a:off x="805662" y="625273"/>
            <a:ext cx="2996565" cy="23241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35"/>
              </a:spcBef>
            </a:pPr>
            <a:r>
              <a:rPr lang="en-US" spc="-1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MFE5210  G</a:t>
            </a:r>
            <a:r>
              <a:rPr lang="en-US" spc="-1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roup 4</a:t>
            </a:r>
            <a:endParaRPr lang="en-US" spc="-1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33" name="object 32"/>
          <p:cNvSpPr txBox="1"/>
          <p:nvPr/>
        </p:nvSpPr>
        <p:spPr>
          <a:xfrm>
            <a:off x="1809750" y="1294765"/>
            <a:ext cx="1066800" cy="7988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algn="l">
              <a:lnSpc>
                <a:spcPct val="100000"/>
              </a:lnSpc>
              <a:spcBef>
                <a:spcPts val="35"/>
              </a:spcBef>
            </a:pPr>
            <a:r>
              <a:rPr lang="zh-CN" altLang="en-US" sz="1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王家俊</a:t>
            </a:r>
            <a:r>
              <a:rPr lang="en-US" altLang="zh-CN" sz="1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 224040141</a:t>
            </a:r>
            <a:endParaRPr lang="en-US" altLang="zh-CN" sz="10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  <a:sym typeface="Times New Roman" panose="02020603050405020304" pitchFamily="18" charset="0"/>
            </a:endParaRPr>
          </a:p>
          <a:p>
            <a:pPr algn="l">
              <a:lnSpc>
                <a:spcPct val="100000"/>
              </a:lnSpc>
              <a:spcBef>
                <a:spcPts val="35"/>
              </a:spcBef>
            </a:pPr>
            <a:r>
              <a:rPr lang="zh-CN" altLang="en-US" sz="1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汪越洋</a:t>
            </a:r>
            <a:r>
              <a:rPr lang="en-US" altLang="zh-CN" sz="1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 224040132</a:t>
            </a:r>
            <a:endParaRPr lang="en-US" altLang="zh-CN" sz="10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  <a:sym typeface="Times New Roman" panose="02020603050405020304" pitchFamily="18" charset="0"/>
            </a:endParaRPr>
          </a:p>
          <a:p>
            <a:pPr algn="l">
              <a:lnSpc>
                <a:spcPct val="100000"/>
              </a:lnSpc>
              <a:spcBef>
                <a:spcPts val="35"/>
              </a:spcBef>
            </a:pPr>
            <a:r>
              <a:rPr lang="zh-CN" altLang="en-US" sz="1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孙柏郁</a:t>
            </a:r>
            <a:r>
              <a:rPr lang="en-US" sz="1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 224040121</a:t>
            </a:r>
            <a:endParaRPr lang="en-US" sz="10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  <a:sym typeface="Times New Roman" panose="02020603050405020304" pitchFamily="18" charset="0"/>
            </a:endParaRPr>
          </a:p>
          <a:p>
            <a:pPr algn="l">
              <a:lnSpc>
                <a:spcPct val="100000"/>
              </a:lnSpc>
              <a:spcBef>
                <a:spcPts val="35"/>
              </a:spcBef>
            </a:pPr>
            <a:r>
              <a:rPr lang="zh-CN" altLang="en-US" sz="1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赵雨祥</a:t>
            </a:r>
            <a:r>
              <a:rPr lang="en-US" altLang="zh-CN" sz="1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 224040111</a:t>
            </a:r>
            <a:endParaRPr lang="en-US" altLang="zh-CN" sz="10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  <a:sym typeface="Times New Roman" panose="02020603050405020304" pitchFamily="18" charset="0"/>
            </a:endParaRPr>
          </a:p>
          <a:p>
            <a:pPr algn="l">
              <a:lnSpc>
                <a:spcPct val="100000"/>
              </a:lnSpc>
              <a:spcBef>
                <a:spcPts val="35"/>
              </a:spcBef>
            </a:pPr>
            <a:r>
              <a:rPr lang="zh-CN" altLang="en-US" sz="1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杨子健</a:t>
            </a:r>
            <a:r>
              <a:rPr lang="en-US" altLang="zh-CN" sz="1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 224040155</a:t>
            </a:r>
            <a:endParaRPr lang="en-US" altLang="zh-CN" sz="10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pic>
        <p:nvPicPr>
          <p:cNvPr id="34" name="object 3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872288" y="2261089"/>
            <a:ext cx="864733" cy="692886"/>
          </a:xfrm>
          <a:prstGeom prst="rect">
            <a:avLst/>
          </a:prstGeom>
        </p:spPr>
      </p:pic>
      <p:grpSp>
        <p:nvGrpSpPr>
          <p:cNvPr id="35" name="object 34"/>
          <p:cNvGrpSpPr/>
          <p:nvPr/>
        </p:nvGrpSpPr>
        <p:grpSpPr>
          <a:xfrm>
            <a:off x="0" y="3346348"/>
            <a:ext cx="4608195" cy="109855"/>
            <a:chOff x="0" y="3346348"/>
            <a:chExt cx="4608195" cy="109855"/>
          </a:xfrm>
        </p:grpSpPr>
        <p:sp>
          <p:nvSpPr>
            <p:cNvPr id="36" name="object 35"/>
            <p:cNvSpPr/>
            <p:nvPr/>
          </p:nvSpPr>
          <p:spPr>
            <a:xfrm>
              <a:off x="0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5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DBA000"/>
            </a:solidFill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Times New Roman" panose="02020603050405020304" pitchFamily="18" charset="0"/>
              </a:endParaRPr>
            </a:p>
          </p:txBody>
        </p:sp>
        <p:sp>
          <p:nvSpPr>
            <p:cNvPr id="37" name="object 36"/>
            <p:cNvSpPr/>
            <p:nvPr/>
          </p:nvSpPr>
          <p:spPr>
            <a:xfrm>
              <a:off x="1535976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492A4E"/>
            </a:solidFill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Times New Roman" panose="02020603050405020304" pitchFamily="18" charset="0"/>
              </a:endParaRPr>
            </a:p>
          </p:txBody>
        </p:sp>
        <p:sp>
          <p:nvSpPr>
            <p:cNvPr id="39" name="object 37"/>
            <p:cNvSpPr/>
            <p:nvPr/>
          </p:nvSpPr>
          <p:spPr>
            <a:xfrm>
              <a:off x="3071952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DBA000"/>
            </a:solidFill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Times New Roman" panose="02020603050405020304" pitchFamily="18" charset="0"/>
              </a:endParaRPr>
            </a:p>
          </p:txBody>
        </p:sp>
      </p:grpSp>
      <p:sp>
        <p:nvSpPr>
          <p:cNvPr id="40" name="object 39"/>
          <p:cNvSpPr txBox="1"/>
          <p:nvPr/>
        </p:nvSpPr>
        <p:spPr>
          <a:xfrm>
            <a:off x="2114715" y="3351784"/>
            <a:ext cx="378460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75"/>
              </a:lnSpc>
            </a:pPr>
            <a:r>
              <a:rPr lang="en-US" altLang="zh-CN" sz="600" dirty="0">
                <a:solidFill>
                  <a:srgbClr val="FFFF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MFE</a:t>
            </a:r>
            <a:r>
              <a:rPr lang="en-US" altLang="zh-CN" sz="600" spc="70" dirty="0">
                <a:solidFill>
                  <a:srgbClr val="FFFF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 </a:t>
            </a:r>
            <a:r>
              <a:rPr lang="en-US" altLang="zh-CN" sz="600" spc="-20" dirty="0">
                <a:solidFill>
                  <a:srgbClr val="FFFF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5210</a:t>
            </a:r>
            <a:endParaRPr lang="en-US" altLang="zh-CN" sz="6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41" name="object 40"/>
          <p:cNvSpPr txBox="1">
            <a:spLocks noGrp="1"/>
          </p:cNvSpPr>
          <p:nvPr>
            <p:ph type="dt" sz="half" idx="6"/>
          </p:nvPr>
        </p:nvSpPr>
        <p:spPr>
          <a:xfrm>
            <a:off x="3447656" y="3351784"/>
            <a:ext cx="697434" cy="86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75"/>
              </a:lnSpc>
            </a:pPr>
            <a:r>
              <a:rPr lang="en-US" altLang="zh-CN" spc="-1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April 25</a:t>
            </a:r>
            <a:r>
              <a:rPr lang="zh-CN" altLang="en-US" spc="-1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，</a:t>
            </a:r>
            <a:r>
              <a:rPr lang="en-US" altLang="zh-CN" spc="-2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2025</a:t>
            </a:r>
            <a:endParaRPr lang="en-US" altLang="zh-CN" spc="-2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42" name="object 41"/>
          <p:cNvSpPr txBox="1">
            <a:spLocks noGrp="1"/>
          </p:cNvSpPr>
          <p:nvPr>
            <p:ph type="sldNum" sz="quarter" idx="7"/>
          </p:nvPr>
        </p:nvSpPr>
        <p:spPr>
          <a:xfrm>
            <a:off x="4246797" y="3351784"/>
            <a:ext cx="306704" cy="86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75"/>
              </a:lnSpc>
            </a:pPr>
            <a:fld id="{81D60167-4931-47E6-BA6A-407CBD079E47}" type="slidenum">
              <a:rPr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Times New Roman" panose="02020603050405020304" pitchFamily="18" charset="0"/>
              </a:rPr>
            </a:fld>
            <a:r>
              <a:rPr spc="25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 </a:t>
            </a:r>
            <a:r>
              <a:rPr lang="en-US" spc="15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/12</a:t>
            </a:r>
            <a:endParaRPr spc="-25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43" name="object 11"/>
          <p:cNvSpPr txBox="1">
            <a:spLocks noGrp="1"/>
          </p:cNvSpPr>
          <p:nvPr>
            <p:ph type="ftr" sz="quarter" idx="5"/>
          </p:nvPr>
        </p:nvSpPr>
        <p:spPr>
          <a:xfrm>
            <a:off x="168627" y="3361686"/>
            <a:ext cx="1394696" cy="920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l"/>
            <a:r>
              <a:rPr lang="en-US" altLang="zh-CN" dirty="0">
                <a:solidFill>
                  <a:srgbClr val="555555"/>
                </a:solidFill>
                <a:latin typeface="Times New Roman" panose="02020603050405020304" pitchFamily="18" charset="0"/>
                <a:ea typeface="楷体" panose="02010609060101010101" pitchFamily="49" charset="-122"/>
                <a:sym typeface="Times New Roman" panose="02020603050405020304" pitchFamily="18" charset="0"/>
              </a:rPr>
              <a:t>Algorithm Trading</a:t>
            </a:r>
            <a:endParaRPr lang="en-US" altLang="zh-CN" dirty="0">
              <a:solidFill>
                <a:srgbClr val="555555"/>
              </a:solidFill>
              <a:latin typeface="Times New Roman" panose="02020603050405020304" pitchFamily="18" charset="0"/>
              <a:ea typeface="楷体" panose="02010609060101010101" pitchFamily="49" charset="-122"/>
              <a:sym typeface="Times New Roman" panose="02020603050405020304" pitchFamily="18" charset="0"/>
            </a:endParaRPr>
          </a:p>
        </p:txBody>
      </p:sp>
    </p:spTree>
  </p:cSld>
  <p:clrMapOvr>
    <a:masterClrMapping/>
  </p:clrMapOvr>
  <p:transition>
    <p:cut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5300" y="59878"/>
            <a:ext cx="4419498" cy="215265"/>
          </a:xfrm>
        </p:spPr>
        <p:txBody>
          <a:bodyPr/>
          <a:p>
            <a:r>
              <a:rPr lang="en-US" altLang="zh-CN"/>
              <a:t>GUI</a:t>
            </a:r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415" y="560070"/>
            <a:ext cx="3464560" cy="2052955"/>
          </a:xfrm>
          <a:prstGeom prst="rect">
            <a:avLst/>
          </a:prstGeom>
          <a:ln>
            <a:noFill/>
          </a:ln>
        </p:spPr>
      </p:pic>
      <p:sp>
        <p:nvSpPr>
          <p:cNvPr id="33" name="文本框 32"/>
          <p:cNvSpPr txBox="1"/>
          <p:nvPr/>
        </p:nvSpPr>
        <p:spPr>
          <a:xfrm>
            <a:off x="828770" y="245076"/>
            <a:ext cx="2653030" cy="3343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188595" algn="ctr">
              <a:lnSpc>
                <a:spcPct val="150000"/>
              </a:lnSpc>
              <a:buClr>
                <a:schemeClr val="accent4">
                  <a:lumMod val="50000"/>
                </a:schemeClr>
              </a:buClr>
            </a:pPr>
            <a:r>
              <a:rPr lang="zh-CN" altLang="en-US" sz="1200" b="1" kern="100" dirty="0">
                <a:solidFill>
                  <a:srgbClr val="613868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" panose="00000500000000020000" pitchFamily="18" charset="0"/>
                <a:sym typeface="Times New Roman" panose="02020603050405020304" pitchFamily="18" charset="0"/>
              </a:rPr>
              <a:t>实时更新</a:t>
            </a:r>
            <a:r>
              <a:rPr lang="en-US" altLang="zh-CN" sz="1200" b="1" kern="100" dirty="0">
                <a:solidFill>
                  <a:srgbClr val="613868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" panose="00000500000000020000" pitchFamily="18" charset="0"/>
                <a:sym typeface="Times New Roman" panose="02020603050405020304" pitchFamily="18" charset="0"/>
              </a:rPr>
              <a:t>&amp;</a:t>
            </a:r>
            <a:r>
              <a:rPr lang="zh-CN" altLang="en-US" sz="1200" b="1" kern="100" dirty="0">
                <a:solidFill>
                  <a:srgbClr val="613868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" panose="00000500000000020000" pitchFamily="18" charset="0"/>
                <a:sym typeface="Times New Roman" panose="02020603050405020304" pitchFamily="18" charset="0"/>
              </a:rPr>
              <a:t>动态监控</a:t>
            </a:r>
            <a:endParaRPr lang="en-US" altLang="zh-CN" sz="1200" b="1" kern="100" dirty="0">
              <a:solidFill>
                <a:srgbClr val="613868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" panose="00000500000000020000" pitchFamily="18" charset="0"/>
              <a:sym typeface="Times New Roman" panose="02020603050405020304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39395" y="695325"/>
            <a:ext cx="3242310" cy="278130"/>
          </a:xfrm>
          <a:prstGeom prst="rect">
            <a:avLst/>
          </a:prstGeom>
          <a:noFill/>
          <a:ln w="12700">
            <a:solidFill>
              <a:srgbClr val="FF0000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rgbClr val="613868"/>
                </a:solidFill>
              </a14:hiddenFill>
            </a:ext>
          </a:extLst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3348990" y="695325"/>
            <a:ext cx="1059180" cy="21399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</a:pPr>
            <a:r>
              <a:rPr lang="en-US" altLang="zh-CN" sz="800" b="1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      </a:t>
            </a:r>
            <a:r>
              <a:rPr lang="zh-CN" altLang="en-US" sz="800" b="1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交易所</a:t>
            </a:r>
            <a:r>
              <a:rPr lang="zh-CN" altLang="en-US" sz="800" b="1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实时行情</a:t>
            </a:r>
            <a:endParaRPr lang="zh-CN" altLang="en-US" sz="800" b="1" i="0">
              <a:solidFill>
                <a:srgbClr val="000000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348990" y="1189990"/>
            <a:ext cx="1322070" cy="21399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</a:pPr>
            <a:r>
              <a:rPr lang="en-US" altLang="zh-CN" sz="800" b="1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      </a:t>
            </a:r>
            <a:r>
              <a:rPr lang="zh-CN" altLang="en-US" sz="800" b="1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委托明细与成交</a:t>
            </a:r>
            <a:r>
              <a:rPr lang="zh-CN" altLang="en-US" sz="800" b="1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状态</a:t>
            </a:r>
            <a:endParaRPr lang="zh-CN" altLang="en-US" sz="800" b="1" i="0">
              <a:solidFill>
                <a:srgbClr val="000000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43840" y="1089660"/>
            <a:ext cx="3242310" cy="492125"/>
          </a:xfrm>
          <a:prstGeom prst="rect">
            <a:avLst/>
          </a:prstGeom>
          <a:noFill/>
          <a:ln w="12700">
            <a:solidFill>
              <a:srgbClr val="FF0000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rgbClr val="613868"/>
                </a:solidFill>
              </a14:hiddenFill>
            </a:ext>
          </a:extLst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3348990" y="2045335"/>
            <a:ext cx="1322070" cy="33718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</a:pPr>
            <a:r>
              <a:rPr lang="en-US" altLang="zh-CN" sz="800" b="1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      </a:t>
            </a:r>
            <a:r>
              <a:rPr lang="zh-CN" altLang="en-US" sz="800" b="1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成交、持仓</a:t>
            </a:r>
            <a:r>
              <a:rPr lang="zh-CN" altLang="en-US" sz="800" b="1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汇总</a:t>
            </a:r>
            <a:endParaRPr lang="zh-CN" altLang="en-US" sz="800" b="1" i="0">
              <a:solidFill>
                <a:srgbClr val="000000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</a:pPr>
            <a:r>
              <a:rPr lang="zh-CN" altLang="en-US" sz="800" b="1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 </a:t>
            </a:r>
            <a:r>
              <a:rPr lang="en-US" altLang="zh-CN" sz="800" b="1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     </a:t>
            </a:r>
            <a:r>
              <a:rPr lang="en-US" altLang="zh-CN" sz="800" b="1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TCA</a:t>
            </a:r>
            <a:r>
              <a:rPr lang="zh-CN" altLang="en-US" sz="800" b="1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分析结果</a:t>
            </a:r>
            <a:endParaRPr lang="zh-CN" altLang="en-US" sz="800" b="1" i="0">
              <a:solidFill>
                <a:srgbClr val="000000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243840" y="1730375"/>
            <a:ext cx="3242310" cy="882650"/>
          </a:xfrm>
          <a:prstGeom prst="rect">
            <a:avLst/>
          </a:prstGeom>
          <a:noFill/>
          <a:ln w="12700">
            <a:solidFill>
              <a:srgbClr val="FF0000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rgbClr val="613868"/>
                </a:solidFill>
              </a14:hiddenFill>
            </a:ext>
          </a:extLst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-76835" y="2562860"/>
            <a:ext cx="4672330" cy="73279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188595" algn="ctr">
              <a:lnSpc>
                <a:spcPct val="150000"/>
              </a:lnSpc>
              <a:buClr>
                <a:schemeClr val="accent4">
                  <a:lumMod val="50000"/>
                </a:schemeClr>
              </a:buClr>
            </a:pPr>
            <a:r>
              <a:rPr lang="en-US" altLang="zh-CN" sz="1000" b="1" kern="100" dirty="0">
                <a:solidFill>
                  <a:srgbClr val="613868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" panose="00000500000000020000" pitchFamily="18" charset="0"/>
                <a:sym typeface="Times New Roman" panose="02020603050405020304" pitchFamily="18" charset="0"/>
              </a:rPr>
              <a:t>VnTrader</a:t>
            </a:r>
            <a:r>
              <a:rPr lang="zh-CN" altLang="en-US" sz="1000" b="1" kern="100" dirty="0">
                <a:solidFill>
                  <a:srgbClr val="613868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" panose="00000500000000020000" pitchFamily="18" charset="0"/>
                <a:sym typeface="Times New Roman" panose="02020603050405020304" pitchFamily="18" charset="0"/>
              </a:rPr>
              <a:t>实时</a:t>
            </a:r>
            <a:r>
              <a:rPr lang="en-US" altLang="zh-CN" sz="1000" b="1" kern="100" dirty="0">
                <a:solidFill>
                  <a:srgbClr val="613868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" panose="00000500000000020000" pitchFamily="18" charset="0"/>
                <a:sym typeface="Times New Roman" panose="02020603050405020304" pitchFamily="18" charset="0"/>
              </a:rPr>
              <a:t>GUI</a:t>
            </a:r>
            <a:r>
              <a:rPr lang="zh-CN" altLang="en-US" sz="1000" b="1" kern="100" dirty="0">
                <a:solidFill>
                  <a:srgbClr val="613868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" panose="00000500000000020000" pitchFamily="18" charset="0"/>
                <a:sym typeface="Times New Roman" panose="02020603050405020304" pitchFamily="18" charset="0"/>
              </a:rPr>
              <a:t>界面</a:t>
            </a:r>
            <a:endParaRPr lang="zh-CN" altLang="en-US" sz="1000" b="1" kern="100" dirty="0">
              <a:solidFill>
                <a:srgbClr val="613868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" panose="00000500000000020000" pitchFamily="18" charset="0"/>
              <a:sym typeface="Times New Roman" panose="02020603050405020304" pitchFamily="18" charset="0"/>
            </a:endParaRPr>
          </a:p>
          <a:p>
            <a:pPr marL="188595" algn="ctr">
              <a:lnSpc>
                <a:spcPct val="150000"/>
              </a:lnSpc>
              <a:buClr>
                <a:schemeClr val="accent4">
                  <a:lumMod val="50000"/>
                </a:schemeClr>
              </a:buClr>
            </a:pPr>
            <a:r>
              <a:rPr lang="zh-CN" altLang="en-US" sz="800" b="1" kern="100" dirty="0">
                <a:solidFill>
                  <a:srgbClr val="613868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" panose="00000500000000020000" pitchFamily="18" charset="0"/>
                <a:sym typeface="Times New Roman" panose="02020603050405020304" pitchFamily="18" charset="0"/>
              </a:rPr>
              <a:t>（革新：原本手动下单</a:t>
            </a:r>
            <a:r>
              <a:rPr lang="en-US" altLang="zh-CN" sz="800" b="1" kern="100" dirty="0">
                <a:solidFill>
                  <a:srgbClr val="613868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" panose="00000500000000020000" pitchFamily="18" charset="0"/>
                <a:sym typeface="Times New Roman" panose="02020603050405020304" pitchFamily="18" charset="0"/>
              </a:rPr>
              <a:t>+</a:t>
            </a:r>
            <a:r>
              <a:rPr lang="zh-CN" altLang="en-US" sz="800" b="1" kern="100" dirty="0">
                <a:solidFill>
                  <a:srgbClr val="613868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" panose="00000500000000020000" pitchFamily="18" charset="0"/>
                <a:sym typeface="Times New Roman" panose="02020603050405020304" pitchFamily="18" charset="0"/>
              </a:rPr>
              <a:t>手动订阅所需币种</a:t>
            </a:r>
            <a:r>
              <a:rPr lang="en-US" altLang="zh-CN" sz="800" b="1" kern="100" dirty="0">
                <a:solidFill>
                  <a:srgbClr val="613868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" panose="00000500000000020000" pitchFamily="18" charset="0"/>
                <a:sym typeface="Times New Roman" panose="02020603050405020304" pitchFamily="18" charset="0"/>
              </a:rPr>
              <a:t>GUI →</a:t>
            </a:r>
            <a:r>
              <a:rPr lang="zh-CN" altLang="en-US" sz="800" b="1" kern="100" dirty="0">
                <a:solidFill>
                  <a:srgbClr val="613868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" panose="00000500000000020000" pitchFamily="18" charset="0"/>
                <a:sym typeface="Times New Roman" panose="02020603050405020304" pitchFamily="18" charset="0"/>
              </a:rPr>
              <a:t>自动订阅加载</a:t>
            </a:r>
            <a:r>
              <a:rPr lang="en-US" altLang="zh-CN" sz="800" b="1" kern="100" dirty="0">
                <a:solidFill>
                  <a:srgbClr val="613868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" panose="00000500000000020000" pitchFamily="18" charset="0"/>
                <a:sym typeface="Times New Roman" panose="02020603050405020304" pitchFamily="18" charset="0"/>
              </a:rPr>
              <a:t>btcusdt</a:t>
            </a:r>
            <a:r>
              <a:rPr lang="zh-CN" altLang="en-US" sz="800" b="1" kern="100" dirty="0">
                <a:solidFill>
                  <a:srgbClr val="613868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" panose="00000500000000020000" pitchFamily="18" charset="0"/>
                <a:sym typeface="Times New Roman" panose="02020603050405020304" pitchFamily="18" charset="0"/>
              </a:rPr>
              <a:t>行情</a:t>
            </a:r>
            <a:r>
              <a:rPr lang="en-US" altLang="zh-CN" sz="800" b="1" kern="100" dirty="0">
                <a:solidFill>
                  <a:srgbClr val="613868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" panose="00000500000000020000" pitchFamily="18" charset="0"/>
                <a:sym typeface="Times New Roman" panose="02020603050405020304" pitchFamily="18" charset="0"/>
              </a:rPr>
              <a:t>+</a:t>
            </a:r>
            <a:r>
              <a:rPr lang="zh-CN" altLang="en-US" sz="800" b="1" kern="100" dirty="0">
                <a:solidFill>
                  <a:srgbClr val="613868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" panose="00000500000000020000" pitchFamily="18" charset="0"/>
                <a:sym typeface="Times New Roman" panose="02020603050405020304" pitchFamily="18" charset="0"/>
              </a:rPr>
              <a:t>显示交易信息</a:t>
            </a:r>
            <a:r>
              <a:rPr lang="en-US" altLang="zh-CN" sz="800" b="1" kern="100" dirty="0">
                <a:solidFill>
                  <a:srgbClr val="613868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" panose="00000500000000020000" pitchFamily="18" charset="0"/>
                <a:sym typeface="Times New Roman" panose="02020603050405020304" pitchFamily="18" charset="0"/>
              </a:rPr>
              <a:t>GUI</a:t>
            </a:r>
            <a:r>
              <a:rPr lang="zh-CN" altLang="en-US" sz="800" b="1" kern="100" dirty="0">
                <a:solidFill>
                  <a:srgbClr val="613868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" panose="00000500000000020000" pitchFamily="18" charset="0"/>
                <a:sym typeface="Times New Roman" panose="02020603050405020304" pitchFamily="18" charset="0"/>
              </a:rPr>
              <a:t>）</a:t>
            </a:r>
            <a:endParaRPr lang="en-US" altLang="zh-CN" sz="800" b="1" kern="100" dirty="0">
              <a:solidFill>
                <a:srgbClr val="613868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" panose="00000500000000020000" pitchFamily="18" charset="0"/>
              <a:sym typeface="Times New Roman" panose="02020603050405020304" pitchFamily="18" charset="0"/>
            </a:endParaRPr>
          </a:p>
          <a:p>
            <a:pPr marL="188595" algn="ctr">
              <a:lnSpc>
                <a:spcPct val="150000"/>
              </a:lnSpc>
              <a:buClr>
                <a:schemeClr val="accent4">
                  <a:lumMod val="50000"/>
                </a:schemeClr>
              </a:buClr>
            </a:pPr>
            <a:r>
              <a:rPr lang="zh-CN" altLang="en-US" sz="1000" b="1" kern="100" dirty="0">
                <a:solidFill>
                  <a:srgbClr val="613868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" panose="00000500000000020000" pitchFamily="18" charset="0"/>
                <a:sym typeface="Times New Roman" panose="02020603050405020304" pitchFamily="18" charset="0"/>
              </a:rPr>
              <a:t>交易流程实时跟踪，持仓净值动态</a:t>
            </a:r>
            <a:r>
              <a:rPr lang="zh-CN" altLang="en-US" sz="1000" b="1" kern="100" dirty="0">
                <a:solidFill>
                  <a:srgbClr val="613868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" panose="00000500000000020000" pitchFamily="18" charset="0"/>
                <a:sym typeface="Times New Roman" panose="02020603050405020304" pitchFamily="18" charset="0"/>
              </a:rPr>
              <a:t>监控！</a:t>
            </a:r>
            <a:endParaRPr lang="zh-CN" altLang="en-US" sz="1000" b="1" kern="100" dirty="0">
              <a:solidFill>
                <a:srgbClr val="613868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" panose="00000500000000020000" pitchFamily="18" charset="0"/>
              <a:sym typeface="Times New Roman" panose="02020603050405020304" pitchFamily="18" charset="0"/>
            </a:endParaRPr>
          </a:p>
          <a:p>
            <a:pPr marL="188595" algn="ctr">
              <a:lnSpc>
                <a:spcPct val="150000"/>
              </a:lnSpc>
              <a:buClr>
                <a:schemeClr val="accent4">
                  <a:lumMod val="50000"/>
                </a:schemeClr>
              </a:buClr>
            </a:pPr>
            <a:endParaRPr lang="zh-CN" altLang="en-US" sz="1000" b="1" kern="100" dirty="0">
              <a:solidFill>
                <a:srgbClr val="613868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" panose="00000500000000020000" pitchFamily="18" charset="0"/>
              <a:sym typeface="Times New Roman" panose="02020603050405020304" pitchFamily="18" charset="0"/>
            </a:endParaRPr>
          </a:p>
        </p:txBody>
      </p:sp>
      <p:grpSp>
        <p:nvGrpSpPr>
          <p:cNvPr id="3" name="object 7"/>
          <p:cNvGrpSpPr/>
          <p:nvPr/>
        </p:nvGrpSpPr>
        <p:grpSpPr>
          <a:xfrm>
            <a:off x="0" y="3346348"/>
            <a:ext cx="4608195" cy="109855"/>
            <a:chOff x="0" y="3346348"/>
            <a:chExt cx="4608195" cy="109855"/>
          </a:xfrm>
        </p:grpSpPr>
        <p:sp>
          <p:nvSpPr>
            <p:cNvPr id="8" name="object 8"/>
            <p:cNvSpPr/>
            <p:nvPr/>
          </p:nvSpPr>
          <p:spPr>
            <a:xfrm>
              <a:off x="0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5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DBA000"/>
            </a:solidFill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ea typeface="楷体" panose="02010609060101010101" pitchFamily="49" charset="-122"/>
                <a:sym typeface="Times New Roman" panose="02020603050405020304" pitchFamily="18" charset="0"/>
              </a:endParaRPr>
            </a:p>
          </p:txBody>
        </p:sp>
        <p:sp>
          <p:nvSpPr>
            <p:cNvPr id="4" name="object 9"/>
            <p:cNvSpPr/>
            <p:nvPr/>
          </p:nvSpPr>
          <p:spPr>
            <a:xfrm>
              <a:off x="1535976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492A4E"/>
            </a:solidFill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ea typeface="楷体" panose="02010609060101010101" pitchFamily="49" charset="-122"/>
                <a:sym typeface="Times New Roman" panose="02020603050405020304" pitchFamily="18" charset="0"/>
              </a:endParaRPr>
            </a:p>
          </p:txBody>
        </p:sp>
        <p:sp>
          <p:nvSpPr>
            <p:cNvPr id="6" name="object 10"/>
            <p:cNvSpPr/>
            <p:nvPr/>
          </p:nvSpPr>
          <p:spPr>
            <a:xfrm>
              <a:off x="3071952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DBA000"/>
            </a:solidFill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ea typeface="楷体" panose="02010609060101010101" pitchFamily="49" charset="-122"/>
                <a:sym typeface="Times New Roman" panose="02020603050405020304" pitchFamily="18" charset="0"/>
              </a:endParaRPr>
            </a:p>
          </p:txBody>
        </p:sp>
      </p:grpSp>
      <p:sp>
        <p:nvSpPr>
          <p:cNvPr id="14" name="object 11"/>
          <p:cNvSpPr txBox="1">
            <a:spLocks noGrp="1"/>
          </p:cNvSpPr>
          <p:nvPr>
            <p:ph type="ftr" sz="quarter" idx="5"/>
          </p:nvPr>
        </p:nvSpPr>
        <p:spPr>
          <a:xfrm>
            <a:off x="168627" y="3361686"/>
            <a:ext cx="1394696" cy="920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l"/>
            <a:r>
              <a:rPr lang="en-US" altLang="zh-CN" dirty="0">
                <a:solidFill>
                  <a:srgbClr val="555555"/>
                </a:solidFill>
                <a:latin typeface="Times New Roman" panose="02020603050405020304" pitchFamily="18" charset="0"/>
                <a:ea typeface="楷体" panose="02010609060101010101" pitchFamily="49" charset="-122"/>
                <a:sym typeface="Times New Roman" panose="02020603050405020304" pitchFamily="18" charset="0"/>
              </a:rPr>
              <a:t>Algorithm Trading</a:t>
            </a:r>
            <a:endParaRPr lang="en-US" altLang="zh-CN" dirty="0">
              <a:solidFill>
                <a:srgbClr val="555555"/>
              </a:solidFill>
              <a:latin typeface="Times New Roman" panose="02020603050405020304" pitchFamily="18" charset="0"/>
              <a:ea typeface="楷体" panose="02010609060101010101" pitchFamily="49" charset="-122"/>
              <a:sym typeface="Times New Roman" panose="02020603050405020304" pitchFamily="18" charset="0"/>
            </a:endParaRPr>
          </a:p>
        </p:txBody>
      </p:sp>
      <p:sp>
        <p:nvSpPr>
          <p:cNvPr id="15" name="object 12"/>
          <p:cNvSpPr txBox="1"/>
          <p:nvPr/>
        </p:nvSpPr>
        <p:spPr>
          <a:xfrm>
            <a:off x="2114715" y="3351784"/>
            <a:ext cx="378460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675"/>
              </a:lnSpc>
            </a:pPr>
            <a:r>
              <a:rPr sz="600" dirty="0">
                <a:solidFill>
                  <a:srgbClr val="FFFF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MFE</a:t>
            </a:r>
            <a:r>
              <a:rPr sz="600" spc="70" dirty="0">
                <a:solidFill>
                  <a:srgbClr val="FFFF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 </a:t>
            </a:r>
            <a:r>
              <a:rPr sz="600" spc="-20" dirty="0">
                <a:solidFill>
                  <a:srgbClr val="FFFF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5</a:t>
            </a:r>
            <a:r>
              <a:rPr lang="en-US" altLang="zh-CN" sz="600" spc="-20" dirty="0">
                <a:solidFill>
                  <a:srgbClr val="FFFF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21</a:t>
            </a:r>
            <a:r>
              <a:rPr lang="en-US" altLang="en-US" sz="600" spc="-20" dirty="0">
                <a:solidFill>
                  <a:srgbClr val="FFFF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0</a:t>
            </a:r>
            <a:endParaRPr sz="6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17" name="object 13"/>
          <p:cNvSpPr txBox="1">
            <a:spLocks noGrp="1"/>
          </p:cNvSpPr>
          <p:nvPr>
            <p:ph type="dt" sz="half" idx="6"/>
          </p:nvPr>
        </p:nvSpPr>
        <p:spPr>
          <a:xfrm>
            <a:off x="3447655" y="3351784"/>
            <a:ext cx="744625" cy="86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75"/>
              </a:lnSpc>
            </a:pPr>
            <a:r>
              <a:rPr lang="en-US" altLang="zh-CN" spc="-1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April 25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,</a:t>
            </a:r>
            <a:r>
              <a:rPr lang="en-US" altLang="zh-CN" spc="15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 </a:t>
            </a:r>
            <a:r>
              <a:rPr lang="en-US" altLang="zh-CN" spc="-2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2025</a:t>
            </a:r>
            <a:endParaRPr lang="en-US" altLang="zh-CN" spc="-2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18" name="object 14"/>
          <p:cNvSpPr txBox="1">
            <a:spLocks noGrp="1"/>
          </p:cNvSpPr>
          <p:nvPr>
            <p:ph type="sldNum" sz="quarter" idx="7"/>
          </p:nvPr>
        </p:nvSpPr>
        <p:spPr>
          <a:xfrm>
            <a:off x="4246797" y="3351784"/>
            <a:ext cx="306704" cy="86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75"/>
              </a:lnSpc>
            </a:pPr>
            <a:r>
              <a:rPr lang="en-US" spc="150" dirty="0">
                <a:latin typeface="Times New Roman" panose="02020603050405020304" pitchFamily="18" charset="0"/>
                <a:ea typeface="楷体" panose="02010609060101010101" pitchFamily="49" charset="-122"/>
                <a:sym typeface="Times New Roman" panose="02020603050405020304" pitchFamily="18" charset="0"/>
              </a:rPr>
              <a:t>10</a:t>
            </a:r>
            <a:r>
              <a:rPr spc="150" dirty="0">
                <a:latin typeface="Times New Roman" panose="02020603050405020304" pitchFamily="18" charset="0"/>
                <a:ea typeface="楷体" panose="02010609060101010101" pitchFamily="49" charset="-122"/>
                <a:sym typeface="Times New Roman" panose="02020603050405020304" pitchFamily="18" charset="0"/>
              </a:rPr>
              <a:t>/</a:t>
            </a:r>
            <a:r>
              <a:rPr lang="en-US" spc="150" dirty="0">
                <a:latin typeface="Times New Roman" panose="02020603050405020304" pitchFamily="18" charset="0"/>
                <a:ea typeface="楷体" panose="02010609060101010101" pitchFamily="49" charset="-122"/>
                <a:sym typeface="Times New Roman" panose="02020603050405020304" pitchFamily="18" charset="0"/>
              </a:rPr>
              <a:t>12</a:t>
            </a:r>
            <a:endParaRPr lang="en-US" spc="150" dirty="0">
              <a:latin typeface="Times New Roman" panose="02020603050405020304" pitchFamily="18" charset="0"/>
              <a:ea typeface="楷体" panose="02010609060101010101" pitchFamily="49" charset="-122"/>
              <a:sym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  <p:bldP spid="7" grpId="1" animBg="1"/>
      <p:bldP spid="9" grpId="0"/>
      <p:bldP spid="9" grpId="1"/>
      <p:bldP spid="11" grpId="0" bldLvl="0" animBg="1"/>
      <p:bldP spid="11" grpId="1" animBg="1"/>
      <p:bldP spid="10" grpId="0"/>
      <p:bldP spid="10" grpId="1"/>
      <p:bldP spid="13" grpId="0" bldLvl="0" animBg="1"/>
      <p:bldP spid="13" grpId="1" animBg="1"/>
      <p:bldP spid="12" grpId="0"/>
      <p:bldP spid="12" grpId="1"/>
      <p:bldP spid="16" grpId="0"/>
      <p:bldP spid="16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5300" y="59878"/>
            <a:ext cx="4419498" cy="215444"/>
          </a:xfrm>
        </p:spPr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Demo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Prensent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0" y="3346348"/>
            <a:ext cx="4608195" cy="109855"/>
            <a:chOff x="0" y="3346348"/>
            <a:chExt cx="4608195" cy="109855"/>
          </a:xfrm>
        </p:grpSpPr>
        <p:sp>
          <p:nvSpPr>
            <p:cNvPr id="8" name="object 8"/>
            <p:cNvSpPr/>
            <p:nvPr/>
          </p:nvSpPr>
          <p:spPr>
            <a:xfrm>
              <a:off x="0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5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DBA000"/>
            </a:solidFill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ea typeface="楷体" panose="02010609060101010101" pitchFamily="49" charset="-122"/>
                <a:sym typeface="Times New Roman" panose="02020603050405020304" pitchFamily="18" charset="0"/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1535976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492A4E"/>
            </a:solidFill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ea typeface="楷体" panose="02010609060101010101" pitchFamily="49" charset="-122"/>
                <a:sym typeface="Times New Roman" panose="02020603050405020304" pitchFamily="18" charset="0"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3071952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DBA000"/>
            </a:solidFill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ea typeface="楷体" panose="02010609060101010101" pitchFamily="49" charset="-122"/>
                <a:sym typeface="Times New Roman" panose="02020603050405020304" pitchFamily="18" charset="0"/>
              </a:endParaRPr>
            </a:p>
          </p:txBody>
        </p:sp>
      </p:grp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xfrm>
            <a:off x="168627" y="3361686"/>
            <a:ext cx="1394696" cy="920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l"/>
            <a:r>
              <a:rPr lang="en-US" altLang="zh-CN" dirty="0">
                <a:solidFill>
                  <a:srgbClr val="555555"/>
                </a:solidFill>
                <a:latin typeface="Times New Roman" panose="02020603050405020304" pitchFamily="18" charset="0"/>
                <a:ea typeface="楷体" panose="02010609060101010101" pitchFamily="49" charset="-122"/>
                <a:sym typeface="Times New Roman" panose="02020603050405020304" pitchFamily="18" charset="0"/>
              </a:rPr>
              <a:t>Algorithm Trading</a:t>
            </a:r>
            <a:endParaRPr lang="en-US" altLang="zh-CN" dirty="0">
              <a:solidFill>
                <a:srgbClr val="555555"/>
              </a:solidFill>
              <a:latin typeface="Times New Roman" panose="02020603050405020304" pitchFamily="18" charset="0"/>
              <a:ea typeface="楷体" panose="02010609060101010101" pitchFamily="49" charset="-122"/>
              <a:sym typeface="Times New Roman" panose="02020603050405020304" pitchFamily="18" charset="0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114715" y="3351784"/>
            <a:ext cx="378460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675"/>
              </a:lnSpc>
            </a:pPr>
            <a:r>
              <a:rPr sz="600" dirty="0">
                <a:solidFill>
                  <a:srgbClr val="FFFF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MFE</a:t>
            </a:r>
            <a:r>
              <a:rPr sz="600" spc="70" dirty="0">
                <a:solidFill>
                  <a:srgbClr val="FFFF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 </a:t>
            </a:r>
            <a:r>
              <a:rPr sz="600" spc="-20" dirty="0">
                <a:solidFill>
                  <a:srgbClr val="FFFF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5</a:t>
            </a:r>
            <a:r>
              <a:rPr lang="en-US" altLang="zh-CN" sz="600" spc="-20" dirty="0">
                <a:solidFill>
                  <a:srgbClr val="FFFF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21</a:t>
            </a:r>
            <a:r>
              <a:rPr lang="en-US" altLang="en-US" sz="600" spc="-20" dirty="0">
                <a:solidFill>
                  <a:srgbClr val="FFFF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0</a:t>
            </a:r>
            <a:endParaRPr sz="6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dt" sz="half" idx="6"/>
          </p:nvPr>
        </p:nvSpPr>
        <p:spPr>
          <a:xfrm>
            <a:off x="3447655" y="3351784"/>
            <a:ext cx="744625" cy="86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75"/>
              </a:lnSpc>
            </a:pPr>
            <a:r>
              <a:rPr lang="en-US" altLang="zh-CN" spc="-1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April 25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,</a:t>
            </a:r>
            <a:r>
              <a:rPr lang="en-US" altLang="zh-CN" spc="15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 </a:t>
            </a:r>
            <a:r>
              <a:rPr lang="en-US" altLang="zh-CN" spc="-2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2025</a:t>
            </a:r>
            <a:endParaRPr lang="en-US" altLang="zh-CN" spc="-2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xfrm>
            <a:off x="4246797" y="3351784"/>
            <a:ext cx="306704" cy="86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75"/>
              </a:lnSpc>
            </a:pPr>
            <a:r>
              <a:rPr lang="en-US" spc="150" dirty="0">
                <a:latin typeface="Times New Roman" panose="02020603050405020304" pitchFamily="18" charset="0"/>
                <a:ea typeface="楷体" panose="02010609060101010101" pitchFamily="49" charset="-122"/>
                <a:sym typeface="Times New Roman" panose="02020603050405020304" pitchFamily="18" charset="0"/>
              </a:rPr>
              <a:t>11</a:t>
            </a:r>
            <a:r>
              <a:rPr spc="150" dirty="0">
                <a:latin typeface="Times New Roman" panose="02020603050405020304" pitchFamily="18" charset="0"/>
                <a:ea typeface="楷体" panose="02010609060101010101" pitchFamily="49" charset="-122"/>
                <a:sym typeface="Times New Roman" panose="02020603050405020304" pitchFamily="18" charset="0"/>
              </a:rPr>
              <a:t>/</a:t>
            </a:r>
            <a:r>
              <a:rPr lang="en-US" spc="150" dirty="0">
                <a:latin typeface="Times New Roman" panose="02020603050405020304" pitchFamily="18" charset="0"/>
                <a:ea typeface="楷体" panose="02010609060101010101" pitchFamily="49" charset="-122"/>
                <a:sym typeface="Times New Roman" panose="02020603050405020304" pitchFamily="18" charset="0"/>
              </a:rPr>
              <a:t>12</a:t>
            </a:r>
            <a:endParaRPr lang="en-US" spc="150" dirty="0">
              <a:latin typeface="Times New Roman" panose="02020603050405020304" pitchFamily="18" charset="0"/>
              <a:ea typeface="楷体" panose="02010609060101010101" pitchFamily="49" charset="-122"/>
              <a:sym typeface="Times New Roman" panose="02020603050405020304" pitchFamily="18" charset="0"/>
            </a:endParaRPr>
          </a:p>
        </p:txBody>
      </p:sp>
      <p:pic>
        <p:nvPicPr>
          <p:cNvPr id="3" name="44d4532656f2badd5328afcbb12e7118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46990" y="431800"/>
            <a:ext cx="4510405" cy="27533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8" name="对象 37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" name="think-cell 幻灯片" r:id="rId2" imgW="3810" imgH="3810" progId="TCLayout.ActiveDocument.1">
                  <p:embed/>
                </p:oleObj>
              </mc:Choice>
              <mc:Fallback>
                <p:oleObj name="think-cell 幻灯片" r:id="rId2" imgW="3810" imgH="3810" progId="TCLayout.ActiveDocument.1">
                  <p:embed/>
                  <p:pic>
                    <p:nvPicPr>
                      <p:cNvPr id="0" name="对象 37" hidden="1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object 2"/>
          <p:cNvSpPr/>
          <p:nvPr/>
        </p:nvSpPr>
        <p:spPr>
          <a:xfrm>
            <a:off x="3046680" y="3261575"/>
            <a:ext cx="43180" cy="30480"/>
          </a:xfrm>
          <a:custGeom>
            <a:avLst/>
            <a:gdLst/>
            <a:ahLst/>
            <a:cxnLst/>
            <a:rect l="l" t="t" r="r" b="b"/>
            <a:pathLst>
              <a:path w="43180" h="30479">
                <a:moveTo>
                  <a:pt x="0" y="30366"/>
                </a:moveTo>
                <a:lnTo>
                  <a:pt x="43019" y="30366"/>
                </a:lnTo>
                <a:lnTo>
                  <a:pt x="43019" y="0"/>
                </a:lnTo>
                <a:lnTo>
                  <a:pt x="0" y="0"/>
                </a:lnTo>
                <a:lnTo>
                  <a:pt x="0" y="30366"/>
                </a:lnTo>
                <a:close/>
              </a:path>
            </a:pathLst>
          </a:custGeom>
          <a:ln w="5060">
            <a:solidFill>
              <a:srgbClr val="C0AFC3"/>
            </a:solidFill>
          </a:ln>
        </p:spPr>
        <p:txBody>
          <a:bodyPr wrap="square" lIns="0" tIns="0" rIns="0" bIns="0" rtlCol="0"/>
          <a:lstStyle/>
          <a:p>
            <a:endParaRPr>
              <a:latin typeface="Times New Roman" panose="02020603050405020304" pitchFamily="18" charset="0"/>
              <a:ea typeface="楷体" panose="02010609060101010101" pitchFamily="49" charset="-122"/>
              <a:sym typeface="Times New Roman" panose="02020603050405020304" pitchFamily="18" charset="0"/>
            </a:endParaRPr>
          </a:p>
        </p:txBody>
      </p:sp>
      <p:sp>
        <p:nvSpPr>
          <p:cNvPr id="4" name="object 3"/>
          <p:cNvSpPr/>
          <p:nvPr/>
        </p:nvSpPr>
        <p:spPr>
          <a:xfrm>
            <a:off x="2967063" y="3257613"/>
            <a:ext cx="25400" cy="38100"/>
          </a:xfrm>
          <a:custGeom>
            <a:avLst/>
            <a:gdLst/>
            <a:ahLst/>
            <a:cxnLst/>
            <a:rect l="l" t="t" r="r" b="b"/>
            <a:pathLst>
              <a:path w="25400" h="38100">
                <a:moveTo>
                  <a:pt x="25400" y="0"/>
                </a:moveTo>
                <a:lnTo>
                  <a:pt x="0" y="19050"/>
                </a:lnTo>
                <a:lnTo>
                  <a:pt x="25400" y="38100"/>
                </a:lnTo>
                <a:lnTo>
                  <a:pt x="25400" y="0"/>
                </a:lnTo>
                <a:close/>
              </a:path>
            </a:pathLst>
          </a:custGeom>
          <a:solidFill>
            <a:srgbClr val="DFD7E0"/>
          </a:solidFill>
        </p:spPr>
        <p:txBody>
          <a:bodyPr wrap="square" lIns="0" tIns="0" rIns="0" bIns="0" rtlCol="0"/>
          <a:lstStyle/>
          <a:p>
            <a:endParaRPr>
              <a:latin typeface="Times New Roman" panose="02020603050405020304" pitchFamily="18" charset="0"/>
              <a:ea typeface="楷体" panose="02010609060101010101" pitchFamily="49" charset="-122"/>
              <a:sym typeface="Times New Roman" panose="02020603050405020304" pitchFamily="18" charset="0"/>
            </a:endParaRPr>
          </a:p>
        </p:txBody>
      </p:sp>
      <p:sp>
        <p:nvSpPr>
          <p:cNvPr id="5" name="object 4"/>
          <p:cNvSpPr/>
          <p:nvPr/>
        </p:nvSpPr>
        <p:spPr>
          <a:xfrm>
            <a:off x="3144865" y="3257613"/>
            <a:ext cx="25400" cy="38100"/>
          </a:xfrm>
          <a:custGeom>
            <a:avLst/>
            <a:gdLst/>
            <a:ahLst/>
            <a:cxnLst/>
            <a:rect l="l" t="t" r="r" b="b"/>
            <a:pathLst>
              <a:path w="25400" h="38100">
                <a:moveTo>
                  <a:pt x="0" y="0"/>
                </a:moveTo>
                <a:lnTo>
                  <a:pt x="0" y="38100"/>
                </a:lnTo>
                <a:lnTo>
                  <a:pt x="2540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DFD7E0"/>
          </a:solidFill>
        </p:spPr>
        <p:txBody>
          <a:bodyPr wrap="square" lIns="0" tIns="0" rIns="0" bIns="0" rtlCol="0"/>
          <a:lstStyle/>
          <a:p>
            <a:endParaRPr>
              <a:latin typeface="Times New Roman" panose="02020603050405020304" pitchFamily="18" charset="0"/>
              <a:ea typeface="楷体" panose="02010609060101010101" pitchFamily="49" charset="-122"/>
              <a:sym typeface="Times New Roman" panose="02020603050405020304" pitchFamily="18" charset="0"/>
            </a:endParaRPr>
          </a:p>
        </p:txBody>
      </p:sp>
      <p:grpSp>
        <p:nvGrpSpPr>
          <p:cNvPr id="6" name="object 5"/>
          <p:cNvGrpSpPr/>
          <p:nvPr/>
        </p:nvGrpSpPr>
        <p:grpSpPr>
          <a:xfrm>
            <a:off x="3242526" y="3248732"/>
            <a:ext cx="203200" cy="55880"/>
            <a:chOff x="3242526" y="3248732"/>
            <a:chExt cx="203200" cy="55880"/>
          </a:xfrm>
        </p:grpSpPr>
        <p:sp>
          <p:nvSpPr>
            <p:cNvPr id="7" name="object 6"/>
            <p:cNvSpPr/>
            <p:nvPr/>
          </p:nvSpPr>
          <p:spPr>
            <a:xfrm>
              <a:off x="3305694" y="3251262"/>
              <a:ext cx="64135" cy="50800"/>
            </a:xfrm>
            <a:custGeom>
              <a:avLst/>
              <a:gdLst/>
              <a:ahLst/>
              <a:cxnLst/>
              <a:rect l="l" t="t" r="r" b="b"/>
              <a:pathLst>
                <a:path w="64135" h="50800">
                  <a:moveTo>
                    <a:pt x="0" y="50800"/>
                  </a:moveTo>
                  <a:lnTo>
                    <a:pt x="43019" y="50800"/>
                  </a:lnTo>
                  <a:lnTo>
                    <a:pt x="43019" y="20434"/>
                  </a:lnTo>
                  <a:lnTo>
                    <a:pt x="0" y="20434"/>
                  </a:lnTo>
                  <a:lnTo>
                    <a:pt x="0" y="50800"/>
                  </a:lnTo>
                  <a:close/>
                </a:path>
                <a:path w="64135" h="50800">
                  <a:moveTo>
                    <a:pt x="10491" y="20320"/>
                  </a:moveTo>
                  <a:lnTo>
                    <a:pt x="10491" y="10160"/>
                  </a:lnTo>
                  <a:lnTo>
                    <a:pt x="53672" y="10160"/>
                  </a:lnTo>
                  <a:lnTo>
                    <a:pt x="53672" y="40640"/>
                  </a:lnTo>
                  <a:lnTo>
                    <a:pt x="43512" y="40640"/>
                  </a:lnTo>
                </a:path>
                <a:path w="64135" h="50800">
                  <a:moveTo>
                    <a:pt x="20652" y="10160"/>
                  </a:moveTo>
                  <a:lnTo>
                    <a:pt x="20652" y="0"/>
                  </a:lnTo>
                  <a:lnTo>
                    <a:pt x="63832" y="0"/>
                  </a:lnTo>
                  <a:lnTo>
                    <a:pt x="63832" y="30480"/>
                  </a:lnTo>
                  <a:lnTo>
                    <a:pt x="53672" y="30480"/>
                  </a:lnTo>
                </a:path>
              </a:pathLst>
            </a:custGeom>
            <a:ln w="5060">
              <a:solidFill>
                <a:srgbClr val="C0AFC3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ea typeface="楷体" panose="02010609060101010101" pitchFamily="49" charset="-122"/>
                <a:sym typeface="Times New Roman" panose="02020603050405020304" pitchFamily="18" charset="0"/>
              </a:endParaRPr>
            </a:p>
          </p:txBody>
        </p:sp>
        <p:sp>
          <p:nvSpPr>
            <p:cNvPr id="8" name="object 7"/>
            <p:cNvSpPr/>
            <p:nvPr/>
          </p:nvSpPr>
          <p:spPr>
            <a:xfrm>
              <a:off x="3242526" y="3257613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FD7E0"/>
            </a:solidFill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ea typeface="楷体" panose="02010609060101010101" pitchFamily="49" charset="-122"/>
                <a:sym typeface="Times New Roman" panose="02020603050405020304" pitchFamily="18" charset="0"/>
              </a:endParaRPr>
            </a:p>
          </p:txBody>
        </p:sp>
      </p:grpSp>
      <p:grpSp>
        <p:nvGrpSpPr>
          <p:cNvPr id="9" name="object 8"/>
          <p:cNvGrpSpPr/>
          <p:nvPr/>
        </p:nvGrpSpPr>
        <p:grpSpPr>
          <a:xfrm>
            <a:off x="3517976" y="3247467"/>
            <a:ext cx="203200" cy="58419"/>
            <a:chOff x="3517976" y="3247467"/>
            <a:chExt cx="203200" cy="58419"/>
          </a:xfrm>
        </p:grpSpPr>
        <p:sp>
          <p:nvSpPr>
            <p:cNvPr id="10" name="object 9"/>
            <p:cNvSpPr/>
            <p:nvPr/>
          </p:nvSpPr>
          <p:spPr>
            <a:xfrm>
              <a:off x="3606877" y="3263963"/>
              <a:ext cx="38100" cy="0"/>
            </a:xfrm>
            <a:custGeom>
              <a:avLst/>
              <a:gdLst/>
              <a:ahLst/>
              <a:cxnLst/>
              <a:rect l="l" t="t" r="r" b="b"/>
              <a:pathLst>
                <a:path w="38100">
                  <a:moveTo>
                    <a:pt x="0" y="0"/>
                  </a:moveTo>
                  <a:lnTo>
                    <a:pt x="38100" y="0"/>
                  </a:lnTo>
                </a:path>
              </a:pathLst>
            </a:custGeom>
            <a:ln w="7591">
              <a:solidFill>
                <a:srgbClr val="C0AFC3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ea typeface="楷体" panose="02010609060101010101" pitchFamily="49" charset="-122"/>
                <a:sym typeface="Times New Roman" panose="02020603050405020304" pitchFamily="18" charset="0"/>
              </a:endParaRPr>
            </a:p>
          </p:txBody>
        </p:sp>
        <p:sp>
          <p:nvSpPr>
            <p:cNvPr id="11" name="object 10"/>
            <p:cNvSpPr/>
            <p:nvPr/>
          </p:nvSpPr>
          <p:spPr>
            <a:xfrm>
              <a:off x="3517976" y="3257613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FD7E0"/>
            </a:solidFill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ea typeface="楷体" panose="02010609060101010101" pitchFamily="49" charset="-122"/>
                <a:sym typeface="Times New Roman" panose="02020603050405020304" pitchFamily="18" charset="0"/>
              </a:endParaRPr>
            </a:p>
          </p:txBody>
        </p:sp>
        <p:sp>
          <p:nvSpPr>
            <p:cNvPr id="12" name="object 11"/>
            <p:cNvSpPr/>
            <p:nvPr/>
          </p:nvSpPr>
          <p:spPr>
            <a:xfrm>
              <a:off x="3594177" y="3251262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0" y="0"/>
                  </a:moveTo>
                  <a:lnTo>
                    <a:pt x="38100" y="0"/>
                  </a:lnTo>
                </a:path>
                <a:path w="50800" h="50800">
                  <a:moveTo>
                    <a:pt x="12700" y="25400"/>
                  </a:moveTo>
                  <a:lnTo>
                    <a:pt x="50800" y="25400"/>
                  </a:lnTo>
                </a:path>
                <a:path w="50800" h="50800">
                  <a:moveTo>
                    <a:pt x="0" y="38100"/>
                  </a:moveTo>
                  <a:lnTo>
                    <a:pt x="38100" y="38100"/>
                  </a:lnTo>
                </a:path>
                <a:path w="50800" h="50800">
                  <a:moveTo>
                    <a:pt x="12700" y="50800"/>
                  </a:moveTo>
                  <a:lnTo>
                    <a:pt x="50800" y="50800"/>
                  </a:lnTo>
                </a:path>
              </a:pathLst>
            </a:custGeom>
            <a:ln w="7591">
              <a:solidFill>
                <a:srgbClr val="DFD7E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ea typeface="楷体" panose="02010609060101010101" pitchFamily="49" charset="-122"/>
                <a:sym typeface="Times New Roman" panose="02020603050405020304" pitchFamily="18" charset="0"/>
              </a:endParaRPr>
            </a:p>
          </p:txBody>
        </p:sp>
      </p:grpSp>
      <p:grpSp>
        <p:nvGrpSpPr>
          <p:cNvPr id="13" name="object 12"/>
          <p:cNvGrpSpPr/>
          <p:nvPr/>
        </p:nvGrpSpPr>
        <p:grpSpPr>
          <a:xfrm>
            <a:off x="3793439" y="3247467"/>
            <a:ext cx="203200" cy="58419"/>
            <a:chOff x="3793439" y="3247467"/>
            <a:chExt cx="203200" cy="58419"/>
          </a:xfrm>
        </p:grpSpPr>
        <p:sp>
          <p:nvSpPr>
            <p:cNvPr id="14" name="object 13"/>
            <p:cNvSpPr/>
            <p:nvPr/>
          </p:nvSpPr>
          <p:spPr>
            <a:xfrm>
              <a:off x="3869640" y="3251262"/>
              <a:ext cx="50800" cy="25400"/>
            </a:xfrm>
            <a:custGeom>
              <a:avLst/>
              <a:gdLst/>
              <a:ahLst/>
              <a:cxnLst/>
              <a:rect l="l" t="t" r="r" b="b"/>
              <a:pathLst>
                <a:path w="50800" h="25400">
                  <a:moveTo>
                    <a:pt x="0" y="0"/>
                  </a:moveTo>
                  <a:lnTo>
                    <a:pt x="38100" y="0"/>
                  </a:lnTo>
                </a:path>
                <a:path w="50800" h="25400">
                  <a:moveTo>
                    <a:pt x="12700" y="12700"/>
                  </a:moveTo>
                  <a:lnTo>
                    <a:pt x="50800" y="12700"/>
                  </a:lnTo>
                </a:path>
                <a:path w="50800" h="25400">
                  <a:moveTo>
                    <a:pt x="12700" y="25400"/>
                  </a:moveTo>
                  <a:lnTo>
                    <a:pt x="50800" y="25400"/>
                  </a:lnTo>
                </a:path>
              </a:pathLst>
            </a:custGeom>
            <a:ln w="7591">
              <a:solidFill>
                <a:srgbClr val="C0AFC3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ea typeface="楷体" panose="02010609060101010101" pitchFamily="49" charset="-122"/>
                <a:sym typeface="Times New Roman" panose="02020603050405020304" pitchFamily="18" charset="0"/>
              </a:endParaRPr>
            </a:p>
          </p:txBody>
        </p:sp>
        <p:sp>
          <p:nvSpPr>
            <p:cNvPr id="15" name="object 14"/>
            <p:cNvSpPr/>
            <p:nvPr/>
          </p:nvSpPr>
          <p:spPr>
            <a:xfrm>
              <a:off x="3793439" y="3257613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FD7E0"/>
            </a:solidFill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ea typeface="楷体" panose="02010609060101010101" pitchFamily="49" charset="-122"/>
                <a:sym typeface="Times New Roman" panose="02020603050405020304" pitchFamily="18" charset="0"/>
              </a:endParaRPr>
            </a:p>
          </p:txBody>
        </p:sp>
        <p:sp>
          <p:nvSpPr>
            <p:cNvPr id="16" name="object 15"/>
            <p:cNvSpPr/>
            <p:nvPr/>
          </p:nvSpPr>
          <p:spPr>
            <a:xfrm>
              <a:off x="3869640" y="3289363"/>
              <a:ext cx="50800" cy="12700"/>
            </a:xfrm>
            <a:custGeom>
              <a:avLst/>
              <a:gdLst/>
              <a:ahLst/>
              <a:cxnLst/>
              <a:rect l="l" t="t" r="r" b="b"/>
              <a:pathLst>
                <a:path w="50800" h="12700">
                  <a:moveTo>
                    <a:pt x="0" y="0"/>
                  </a:moveTo>
                  <a:lnTo>
                    <a:pt x="38100" y="0"/>
                  </a:lnTo>
                </a:path>
                <a:path w="50800" h="12700">
                  <a:moveTo>
                    <a:pt x="12700" y="12699"/>
                  </a:moveTo>
                  <a:lnTo>
                    <a:pt x="50800" y="12699"/>
                  </a:lnTo>
                </a:path>
              </a:pathLst>
            </a:custGeom>
            <a:ln w="7591">
              <a:solidFill>
                <a:srgbClr val="DFD7E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ea typeface="楷体" panose="02010609060101010101" pitchFamily="49" charset="-122"/>
                <a:sym typeface="Times New Roman" panose="02020603050405020304" pitchFamily="18" charset="0"/>
              </a:endParaRPr>
            </a:p>
          </p:txBody>
        </p:sp>
      </p:grpSp>
      <p:sp>
        <p:nvSpPr>
          <p:cNvPr id="17" name="object 16"/>
          <p:cNvSpPr/>
          <p:nvPr/>
        </p:nvSpPr>
        <p:spPr>
          <a:xfrm>
            <a:off x="4145090" y="3251262"/>
            <a:ext cx="50800" cy="50800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0" y="0"/>
                </a:moveTo>
                <a:lnTo>
                  <a:pt x="38100" y="0"/>
                </a:lnTo>
              </a:path>
              <a:path w="50800" h="50800">
                <a:moveTo>
                  <a:pt x="12700" y="12700"/>
                </a:moveTo>
                <a:lnTo>
                  <a:pt x="50800" y="12700"/>
                </a:lnTo>
              </a:path>
              <a:path w="50800" h="50800">
                <a:moveTo>
                  <a:pt x="12700" y="25400"/>
                </a:moveTo>
                <a:lnTo>
                  <a:pt x="50800" y="25400"/>
                </a:lnTo>
              </a:path>
              <a:path w="50800" h="50800">
                <a:moveTo>
                  <a:pt x="0" y="38100"/>
                </a:moveTo>
                <a:lnTo>
                  <a:pt x="38100" y="38100"/>
                </a:lnTo>
              </a:path>
              <a:path w="50800" h="50800">
                <a:moveTo>
                  <a:pt x="12700" y="50800"/>
                </a:moveTo>
                <a:lnTo>
                  <a:pt x="50800" y="50800"/>
                </a:lnTo>
              </a:path>
            </a:pathLst>
          </a:custGeom>
          <a:ln w="7591">
            <a:solidFill>
              <a:srgbClr val="C0AFC3"/>
            </a:solidFill>
          </a:ln>
        </p:spPr>
        <p:txBody>
          <a:bodyPr wrap="square" lIns="0" tIns="0" rIns="0" bIns="0" rtlCol="0"/>
          <a:lstStyle/>
          <a:p>
            <a:endParaRPr>
              <a:latin typeface="Times New Roman" panose="02020603050405020304" pitchFamily="18" charset="0"/>
              <a:ea typeface="楷体" panose="02010609060101010101" pitchFamily="49" charset="-122"/>
              <a:sym typeface="Times New Roman" panose="02020603050405020304" pitchFamily="18" charset="0"/>
            </a:endParaRPr>
          </a:p>
        </p:txBody>
      </p:sp>
      <p:grpSp>
        <p:nvGrpSpPr>
          <p:cNvPr id="18" name="object 17"/>
          <p:cNvGrpSpPr/>
          <p:nvPr/>
        </p:nvGrpSpPr>
        <p:grpSpPr>
          <a:xfrm>
            <a:off x="4326582" y="3248732"/>
            <a:ext cx="238760" cy="57150"/>
            <a:chOff x="4326582" y="3248732"/>
            <a:chExt cx="238760" cy="57150"/>
          </a:xfrm>
        </p:grpSpPr>
        <p:sp>
          <p:nvSpPr>
            <p:cNvPr id="19" name="object 18"/>
            <p:cNvSpPr/>
            <p:nvPr/>
          </p:nvSpPr>
          <p:spPr>
            <a:xfrm>
              <a:off x="4451033" y="3281743"/>
              <a:ext cx="20320" cy="20320"/>
            </a:xfrm>
            <a:custGeom>
              <a:avLst/>
              <a:gdLst/>
              <a:ahLst/>
              <a:cxnLst/>
              <a:rect l="l" t="t" r="r" b="b"/>
              <a:pathLst>
                <a:path w="20320" h="20320">
                  <a:moveTo>
                    <a:pt x="0" y="0"/>
                  </a:moveTo>
                  <a:lnTo>
                    <a:pt x="20320" y="20320"/>
                  </a:lnTo>
                </a:path>
              </a:pathLst>
            </a:custGeom>
            <a:ln w="7591">
              <a:solidFill>
                <a:srgbClr val="C0AFC3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ea typeface="楷体" panose="02010609060101010101" pitchFamily="49" charset="-122"/>
                <a:sym typeface="Times New Roman" panose="02020603050405020304" pitchFamily="18" charset="0"/>
              </a:endParaRPr>
            </a:p>
          </p:txBody>
        </p:sp>
        <p:sp>
          <p:nvSpPr>
            <p:cNvPr id="20" name="object 19"/>
            <p:cNvSpPr/>
            <p:nvPr/>
          </p:nvSpPr>
          <p:spPr>
            <a:xfrm>
              <a:off x="4423969" y="3255248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79">
                  <a:moveTo>
                    <a:pt x="30366" y="15183"/>
                  </a:moveTo>
                  <a:lnTo>
                    <a:pt x="30366" y="6797"/>
                  </a:lnTo>
                  <a:lnTo>
                    <a:pt x="23568" y="0"/>
                  </a:lnTo>
                  <a:lnTo>
                    <a:pt x="15183" y="0"/>
                  </a:lnTo>
                  <a:lnTo>
                    <a:pt x="6797" y="0"/>
                  </a:lnTo>
                  <a:lnTo>
                    <a:pt x="0" y="6797"/>
                  </a:lnTo>
                  <a:lnTo>
                    <a:pt x="0" y="15183"/>
                  </a:lnTo>
                  <a:lnTo>
                    <a:pt x="0" y="23568"/>
                  </a:lnTo>
                  <a:lnTo>
                    <a:pt x="6797" y="30366"/>
                  </a:lnTo>
                  <a:lnTo>
                    <a:pt x="15183" y="30366"/>
                  </a:lnTo>
                  <a:lnTo>
                    <a:pt x="23568" y="30366"/>
                  </a:lnTo>
                  <a:lnTo>
                    <a:pt x="30366" y="23568"/>
                  </a:lnTo>
                  <a:lnTo>
                    <a:pt x="30366" y="15183"/>
                  </a:lnTo>
                  <a:close/>
                </a:path>
              </a:pathLst>
            </a:custGeom>
            <a:ln w="5060">
              <a:solidFill>
                <a:srgbClr val="C0AFC3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ea typeface="楷体" panose="02010609060101010101" pitchFamily="49" charset="-122"/>
                <a:sym typeface="Times New Roman" panose="02020603050405020304" pitchFamily="18" charset="0"/>
              </a:endParaRPr>
            </a:p>
          </p:txBody>
        </p:sp>
        <p:sp>
          <p:nvSpPr>
            <p:cNvPr id="21" name="object 20"/>
            <p:cNvSpPr/>
            <p:nvPr/>
          </p:nvSpPr>
          <p:spPr>
            <a:xfrm>
              <a:off x="4329112" y="3251262"/>
              <a:ext cx="233679" cy="50800"/>
            </a:xfrm>
            <a:custGeom>
              <a:avLst/>
              <a:gdLst/>
              <a:ahLst/>
              <a:cxnLst/>
              <a:rect l="l" t="t" r="r" b="b"/>
              <a:pathLst>
                <a:path w="233679" h="50800">
                  <a:moveTo>
                    <a:pt x="40640" y="50800"/>
                  </a:moveTo>
                  <a:lnTo>
                    <a:pt x="50400" y="48796"/>
                  </a:lnTo>
                  <a:lnTo>
                    <a:pt x="58488" y="43339"/>
                  </a:lnTo>
                  <a:lnTo>
                    <a:pt x="64002" y="35262"/>
                  </a:lnTo>
                  <a:lnTo>
                    <a:pt x="66040" y="25400"/>
                  </a:lnTo>
                  <a:lnTo>
                    <a:pt x="64036" y="15537"/>
                  </a:lnTo>
                  <a:lnTo>
                    <a:pt x="58579" y="7461"/>
                  </a:lnTo>
                  <a:lnTo>
                    <a:pt x="50502" y="2004"/>
                  </a:lnTo>
                  <a:lnTo>
                    <a:pt x="40640" y="0"/>
                  </a:lnTo>
                  <a:lnTo>
                    <a:pt x="30778" y="2004"/>
                  </a:lnTo>
                  <a:lnTo>
                    <a:pt x="22701" y="7461"/>
                  </a:lnTo>
                  <a:lnTo>
                    <a:pt x="17244" y="15537"/>
                  </a:lnTo>
                  <a:lnTo>
                    <a:pt x="15240" y="25400"/>
                  </a:lnTo>
                </a:path>
                <a:path w="233679" h="50800">
                  <a:moveTo>
                    <a:pt x="30480" y="17780"/>
                  </a:moveTo>
                  <a:lnTo>
                    <a:pt x="15240" y="30480"/>
                  </a:lnTo>
                  <a:lnTo>
                    <a:pt x="0" y="17780"/>
                  </a:lnTo>
                </a:path>
                <a:path w="233679" h="50800">
                  <a:moveTo>
                    <a:pt x="193042" y="50800"/>
                  </a:moveTo>
                  <a:lnTo>
                    <a:pt x="183179" y="48796"/>
                  </a:lnTo>
                  <a:lnTo>
                    <a:pt x="175103" y="43339"/>
                  </a:lnTo>
                  <a:lnTo>
                    <a:pt x="169646" y="35262"/>
                  </a:lnTo>
                  <a:lnTo>
                    <a:pt x="167642" y="25400"/>
                  </a:lnTo>
                  <a:lnTo>
                    <a:pt x="169646" y="15537"/>
                  </a:lnTo>
                  <a:lnTo>
                    <a:pt x="175103" y="7461"/>
                  </a:lnTo>
                  <a:lnTo>
                    <a:pt x="183179" y="2004"/>
                  </a:lnTo>
                  <a:lnTo>
                    <a:pt x="193042" y="0"/>
                  </a:lnTo>
                  <a:lnTo>
                    <a:pt x="202904" y="2004"/>
                  </a:lnTo>
                  <a:lnTo>
                    <a:pt x="210981" y="7461"/>
                  </a:lnTo>
                  <a:lnTo>
                    <a:pt x="216438" y="15537"/>
                  </a:lnTo>
                  <a:lnTo>
                    <a:pt x="218442" y="25400"/>
                  </a:lnTo>
                </a:path>
                <a:path w="233679" h="50800">
                  <a:moveTo>
                    <a:pt x="233682" y="17780"/>
                  </a:moveTo>
                  <a:lnTo>
                    <a:pt x="218442" y="30480"/>
                  </a:lnTo>
                  <a:lnTo>
                    <a:pt x="203202" y="17780"/>
                  </a:lnTo>
                </a:path>
              </a:pathLst>
            </a:custGeom>
            <a:ln w="5060">
              <a:solidFill>
                <a:srgbClr val="C0AFC3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ea typeface="楷体" panose="02010609060101010101" pitchFamily="49" charset="-122"/>
                <a:sym typeface="Times New Roman" panose="02020603050405020304" pitchFamily="18" charset="0"/>
              </a:endParaRPr>
            </a:p>
          </p:txBody>
        </p:sp>
      </p:grpSp>
      <p:sp>
        <p:nvSpPr>
          <p:cNvPr id="22" name="object 21"/>
          <p:cNvSpPr/>
          <p:nvPr/>
        </p:nvSpPr>
        <p:spPr>
          <a:xfrm>
            <a:off x="87743" y="1958650"/>
            <a:ext cx="4432935" cy="82550"/>
          </a:xfrm>
          <a:custGeom>
            <a:avLst/>
            <a:gdLst/>
            <a:ahLst/>
            <a:cxnLst/>
            <a:rect l="l" t="t" r="r" b="b"/>
            <a:pathLst>
              <a:path w="4432935" h="82550">
                <a:moveTo>
                  <a:pt x="4381765" y="0"/>
                </a:moveTo>
                <a:lnTo>
                  <a:pt x="50800" y="0"/>
                </a:lnTo>
                <a:lnTo>
                  <a:pt x="31075" y="4008"/>
                </a:lnTo>
                <a:lnTo>
                  <a:pt x="14922" y="14922"/>
                </a:lnTo>
                <a:lnTo>
                  <a:pt x="4008" y="31075"/>
                </a:lnTo>
                <a:lnTo>
                  <a:pt x="0" y="50800"/>
                </a:lnTo>
                <a:lnTo>
                  <a:pt x="0" y="82384"/>
                </a:lnTo>
                <a:lnTo>
                  <a:pt x="4432566" y="82384"/>
                </a:lnTo>
                <a:lnTo>
                  <a:pt x="4432566" y="50800"/>
                </a:lnTo>
                <a:lnTo>
                  <a:pt x="4428558" y="31075"/>
                </a:lnTo>
                <a:lnTo>
                  <a:pt x="4417643" y="14922"/>
                </a:lnTo>
                <a:lnTo>
                  <a:pt x="4401490" y="4008"/>
                </a:lnTo>
                <a:lnTo>
                  <a:pt x="4381765" y="0"/>
                </a:lnTo>
                <a:close/>
              </a:path>
            </a:pathLst>
          </a:custGeom>
          <a:solidFill>
            <a:srgbClr val="613868"/>
          </a:solidFill>
        </p:spPr>
        <p:txBody>
          <a:bodyPr wrap="square" lIns="0" tIns="0" rIns="0" bIns="0" rtlCol="0"/>
          <a:lstStyle/>
          <a:p>
            <a:endParaRPr>
              <a:latin typeface="Times New Roman" panose="02020603050405020304" pitchFamily="18" charset="0"/>
              <a:ea typeface="楷体" panose="02010609060101010101" pitchFamily="49" charset="-122"/>
              <a:sym typeface="Times New Roman" panose="02020603050405020304" pitchFamily="18" charset="0"/>
            </a:endParaRPr>
          </a:p>
        </p:txBody>
      </p:sp>
      <p:grpSp>
        <p:nvGrpSpPr>
          <p:cNvPr id="23" name="object 22"/>
          <p:cNvGrpSpPr/>
          <p:nvPr/>
        </p:nvGrpSpPr>
        <p:grpSpPr>
          <a:xfrm>
            <a:off x="70735" y="2010426"/>
            <a:ext cx="4465758" cy="629353"/>
            <a:chOff x="87743" y="491422"/>
            <a:chExt cx="4483735" cy="383540"/>
          </a:xfrm>
        </p:grpSpPr>
        <p:pic>
          <p:nvPicPr>
            <p:cNvPr id="24" name="object 2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8544" y="773150"/>
              <a:ext cx="101600" cy="101600"/>
            </a:xfrm>
            <a:prstGeom prst="rect">
              <a:avLst/>
            </a:prstGeom>
          </p:spPr>
        </p:pic>
        <p:pic>
          <p:nvPicPr>
            <p:cNvPr id="25" name="object 2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9344" y="760450"/>
              <a:ext cx="4381715" cy="114300"/>
            </a:xfrm>
            <a:prstGeom prst="rect">
              <a:avLst/>
            </a:prstGeom>
          </p:spPr>
        </p:pic>
        <p:pic>
          <p:nvPicPr>
            <p:cNvPr id="26" name="object 2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520310" y="497560"/>
              <a:ext cx="50749" cy="275590"/>
            </a:xfrm>
            <a:prstGeom prst="rect">
              <a:avLst/>
            </a:prstGeom>
          </p:spPr>
        </p:pic>
        <p:sp>
          <p:nvSpPr>
            <p:cNvPr id="27" name="object 26"/>
            <p:cNvSpPr/>
            <p:nvPr/>
          </p:nvSpPr>
          <p:spPr>
            <a:xfrm>
              <a:off x="87743" y="491422"/>
              <a:ext cx="4432935" cy="332740"/>
            </a:xfrm>
            <a:custGeom>
              <a:avLst/>
              <a:gdLst/>
              <a:ahLst/>
              <a:cxnLst/>
              <a:rect l="l" t="t" r="r" b="b"/>
              <a:pathLst>
                <a:path w="4432935" h="332740">
                  <a:moveTo>
                    <a:pt x="4432566" y="0"/>
                  </a:moveTo>
                  <a:lnTo>
                    <a:pt x="0" y="0"/>
                  </a:lnTo>
                  <a:lnTo>
                    <a:pt x="0" y="281728"/>
                  </a:lnTo>
                  <a:lnTo>
                    <a:pt x="4008" y="301453"/>
                  </a:lnTo>
                  <a:lnTo>
                    <a:pt x="14922" y="317605"/>
                  </a:lnTo>
                  <a:lnTo>
                    <a:pt x="31075" y="328520"/>
                  </a:lnTo>
                  <a:lnTo>
                    <a:pt x="50800" y="332528"/>
                  </a:lnTo>
                  <a:lnTo>
                    <a:pt x="4381765" y="332528"/>
                  </a:lnTo>
                  <a:lnTo>
                    <a:pt x="4401490" y="328520"/>
                  </a:lnTo>
                  <a:lnTo>
                    <a:pt x="4417643" y="317605"/>
                  </a:lnTo>
                  <a:lnTo>
                    <a:pt x="4428558" y="301453"/>
                  </a:lnTo>
                  <a:lnTo>
                    <a:pt x="4432566" y="281728"/>
                  </a:lnTo>
                  <a:lnTo>
                    <a:pt x="4432566" y="0"/>
                  </a:lnTo>
                  <a:close/>
                </a:path>
              </a:pathLst>
            </a:custGeom>
            <a:solidFill>
              <a:srgbClr val="613868"/>
            </a:solidFill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ea typeface="楷体" panose="02010609060101010101" pitchFamily="49" charset="-122"/>
                <a:sym typeface="Times New Roman" panose="02020603050405020304" pitchFamily="18" charset="0"/>
              </a:endParaRPr>
            </a:p>
          </p:txBody>
        </p:sp>
        <p:sp>
          <p:nvSpPr>
            <p:cNvPr id="28" name="object 27"/>
            <p:cNvSpPr/>
            <p:nvPr/>
          </p:nvSpPr>
          <p:spPr>
            <a:xfrm>
              <a:off x="4520310" y="535659"/>
              <a:ext cx="0" cy="256540"/>
            </a:xfrm>
            <a:custGeom>
              <a:avLst/>
              <a:gdLst/>
              <a:ahLst/>
              <a:cxnLst/>
              <a:rect l="l" t="t" r="r" b="b"/>
              <a:pathLst>
                <a:path h="256540">
                  <a:moveTo>
                    <a:pt x="0" y="25654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ea typeface="楷体" panose="02010609060101010101" pitchFamily="49" charset="-122"/>
                <a:sym typeface="Times New Roman" panose="02020603050405020304" pitchFamily="18" charset="0"/>
              </a:endParaRPr>
            </a:p>
          </p:txBody>
        </p:sp>
        <p:sp>
          <p:nvSpPr>
            <p:cNvPr id="29" name="object 28"/>
            <p:cNvSpPr/>
            <p:nvPr/>
          </p:nvSpPr>
          <p:spPr>
            <a:xfrm>
              <a:off x="4520310" y="522959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ea typeface="楷体" panose="02010609060101010101" pitchFamily="49" charset="-122"/>
                <a:sym typeface="Times New Roman" panose="02020603050405020304" pitchFamily="18" charset="0"/>
              </a:endParaRPr>
            </a:p>
          </p:txBody>
        </p:sp>
        <p:sp>
          <p:nvSpPr>
            <p:cNvPr id="30" name="object 29"/>
            <p:cNvSpPr/>
            <p:nvPr/>
          </p:nvSpPr>
          <p:spPr>
            <a:xfrm>
              <a:off x="4520310" y="510259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ea typeface="楷体" panose="02010609060101010101" pitchFamily="49" charset="-122"/>
                <a:sym typeface="Times New Roman" panose="02020603050405020304" pitchFamily="18" charset="0"/>
              </a:endParaRPr>
            </a:p>
          </p:txBody>
        </p:sp>
        <p:sp>
          <p:nvSpPr>
            <p:cNvPr id="31" name="object 30"/>
            <p:cNvSpPr/>
            <p:nvPr/>
          </p:nvSpPr>
          <p:spPr>
            <a:xfrm>
              <a:off x="4520310" y="497559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ea typeface="楷体" panose="02010609060101010101" pitchFamily="49" charset="-122"/>
                <a:sym typeface="Times New Roman" panose="02020603050405020304" pitchFamily="18" charset="0"/>
              </a:endParaRPr>
            </a:p>
          </p:txBody>
        </p:sp>
      </p:grpSp>
      <p:sp>
        <p:nvSpPr>
          <p:cNvPr id="32" name="object 31"/>
          <p:cNvSpPr txBox="1">
            <a:spLocks noGrp="1"/>
          </p:cNvSpPr>
          <p:nvPr>
            <p:ph type="title"/>
          </p:nvPr>
        </p:nvSpPr>
        <p:spPr>
          <a:xfrm>
            <a:off x="805332" y="2010426"/>
            <a:ext cx="2996565" cy="38664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35"/>
              </a:spcBef>
            </a:pPr>
            <a:r>
              <a:rPr lang="en-US" sz="2400" spc="-25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Thanks!</a:t>
            </a:r>
            <a:endParaRPr sz="2400" spc="-1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pic>
        <p:nvPicPr>
          <p:cNvPr id="33" name="object 3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847850" y="892175"/>
            <a:ext cx="864733" cy="692886"/>
          </a:xfrm>
          <a:prstGeom prst="rect">
            <a:avLst/>
          </a:prstGeom>
        </p:spPr>
      </p:pic>
      <p:grpSp>
        <p:nvGrpSpPr>
          <p:cNvPr id="34" name="object 34"/>
          <p:cNvGrpSpPr/>
          <p:nvPr/>
        </p:nvGrpSpPr>
        <p:grpSpPr>
          <a:xfrm>
            <a:off x="0" y="3346348"/>
            <a:ext cx="4608195" cy="109855"/>
            <a:chOff x="0" y="3346348"/>
            <a:chExt cx="4608195" cy="109855"/>
          </a:xfrm>
        </p:grpSpPr>
        <p:sp>
          <p:nvSpPr>
            <p:cNvPr id="35" name="object 35"/>
            <p:cNvSpPr/>
            <p:nvPr/>
          </p:nvSpPr>
          <p:spPr>
            <a:xfrm>
              <a:off x="0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5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DBA000"/>
            </a:solidFill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Times New Roman" panose="02020603050405020304" pitchFamily="18" charset="0"/>
              </a:endParaRPr>
            </a:p>
          </p:txBody>
        </p:sp>
        <p:sp>
          <p:nvSpPr>
            <p:cNvPr id="36" name="object 36"/>
            <p:cNvSpPr/>
            <p:nvPr/>
          </p:nvSpPr>
          <p:spPr>
            <a:xfrm>
              <a:off x="1535976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492A4E"/>
            </a:solidFill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Times New Roman" panose="02020603050405020304" pitchFamily="18" charset="0"/>
              </a:endParaRPr>
            </a:p>
          </p:txBody>
        </p:sp>
        <p:sp>
          <p:nvSpPr>
            <p:cNvPr id="37" name="object 37"/>
            <p:cNvSpPr/>
            <p:nvPr/>
          </p:nvSpPr>
          <p:spPr>
            <a:xfrm>
              <a:off x="3071952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DBA000"/>
            </a:solidFill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Times New Roman" panose="02020603050405020304" pitchFamily="18" charset="0"/>
              </a:endParaRPr>
            </a:p>
          </p:txBody>
        </p:sp>
      </p:grpSp>
      <p:sp>
        <p:nvSpPr>
          <p:cNvPr id="39" name="object 39"/>
          <p:cNvSpPr txBox="1"/>
          <p:nvPr/>
        </p:nvSpPr>
        <p:spPr>
          <a:xfrm>
            <a:off x="2114715" y="3351784"/>
            <a:ext cx="378460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75"/>
              </a:lnSpc>
            </a:pPr>
            <a:r>
              <a:rPr lang="en-GB" altLang="zh-CN" sz="600" dirty="0">
                <a:solidFill>
                  <a:srgbClr val="FFFF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MFE</a:t>
            </a:r>
            <a:r>
              <a:rPr lang="en-GB" altLang="zh-CN" sz="600" spc="70" dirty="0">
                <a:solidFill>
                  <a:srgbClr val="FFFF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 </a:t>
            </a:r>
            <a:r>
              <a:rPr lang="en-GB" altLang="zh-CN" sz="600" spc="-20" dirty="0">
                <a:solidFill>
                  <a:srgbClr val="FFFF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5210</a:t>
            </a:r>
            <a:endParaRPr lang="en-GB" altLang="zh-CN" sz="6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40" name="object 40"/>
          <p:cNvSpPr txBox="1">
            <a:spLocks noGrp="1"/>
          </p:cNvSpPr>
          <p:nvPr>
            <p:ph type="dt" sz="half" idx="6"/>
          </p:nvPr>
        </p:nvSpPr>
        <p:spPr>
          <a:xfrm>
            <a:off x="3447656" y="3351784"/>
            <a:ext cx="697434" cy="86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75"/>
              </a:lnSpc>
            </a:pPr>
            <a:r>
              <a:rPr lang="en-US" altLang="zh-CN" spc="-1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April 25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,</a:t>
            </a:r>
            <a:r>
              <a:rPr lang="en-US" altLang="zh-CN" spc="15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 </a:t>
            </a:r>
            <a:r>
              <a:rPr lang="en-US" altLang="zh-CN" spc="-2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2025</a:t>
            </a:r>
            <a:endParaRPr lang="en-US" altLang="zh-CN" spc="-2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41" name="object 41"/>
          <p:cNvSpPr txBox="1">
            <a:spLocks noGrp="1"/>
          </p:cNvSpPr>
          <p:nvPr>
            <p:ph type="sldNum" sz="quarter" idx="7"/>
          </p:nvPr>
        </p:nvSpPr>
        <p:spPr>
          <a:xfrm>
            <a:off x="4246797" y="3351784"/>
            <a:ext cx="306704" cy="86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75"/>
              </a:lnSpc>
            </a:pPr>
            <a:r>
              <a:rPr lang="en-US" spc="15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12/12</a:t>
            </a:r>
            <a:endParaRPr spc="-25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42" name="object 11"/>
          <p:cNvSpPr txBox="1">
            <a:spLocks noGrp="1"/>
          </p:cNvSpPr>
          <p:nvPr>
            <p:ph type="ftr" sz="quarter" idx="5"/>
          </p:nvPr>
        </p:nvSpPr>
        <p:spPr>
          <a:xfrm>
            <a:off x="168627" y="3361686"/>
            <a:ext cx="1394696" cy="920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l"/>
            <a:r>
              <a:rPr lang="en-US" altLang="zh-CN" dirty="0">
                <a:solidFill>
                  <a:srgbClr val="555555"/>
                </a:solidFill>
                <a:latin typeface="Times New Roman" panose="02020603050405020304" pitchFamily="18" charset="0"/>
                <a:ea typeface="楷体" panose="02010609060101010101" pitchFamily="49" charset="-122"/>
                <a:sym typeface="Times New Roman" panose="02020603050405020304" pitchFamily="18" charset="0"/>
              </a:rPr>
              <a:t>Algorithm Trading</a:t>
            </a:r>
            <a:endParaRPr lang="en-US" altLang="zh-CN" dirty="0">
              <a:solidFill>
                <a:srgbClr val="555555"/>
              </a:solidFill>
              <a:latin typeface="Times New Roman" panose="02020603050405020304" pitchFamily="18" charset="0"/>
              <a:ea typeface="楷体" panose="02010609060101010101" pitchFamily="49" charset="-122"/>
              <a:sym typeface="Times New Roman" panose="02020603050405020304" pitchFamily="18" charset="0"/>
            </a:endParaRPr>
          </a:p>
        </p:txBody>
      </p:sp>
    </p:spTree>
  </p:cSld>
  <p:clrMapOvr>
    <a:masterClrMapping/>
  </p:clrMapOvr>
  <p:transition>
    <p:cut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对象 2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" name="think-cell 幻灯片" r:id="rId2" imgW="3810" imgH="3810" progId="TCLayout.ActiveDocument.1">
                  <p:embed/>
                </p:oleObj>
              </mc:Choice>
              <mc:Fallback>
                <p:oleObj name="think-cell 幻灯片" r:id="rId2" imgW="3810" imgH="3810" progId="TCLayout.ActiveDocument.1">
                  <p:embed/>
                  <p:pic>
                    <p:nvPicPr>
                      <p:cNvPr id="0" name="对象 2" hidden="1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object 2"/>
          <p:cNvSpPr txBox="1">
            <a:spLocks noGrp="1"/>
          </p:cNvSpPr>
          <p:nvPr>
            <p:ph type="title"/>
          </p:nvPr>
        </p:nvSpPr>
        <p:spPr>
          <a:xfrm>
            <a:off x="95299" y="59878"/>
            <a:ext cx="4458202" cy="23241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US" altLang="zh-CN" spc="-3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Data F</a:t>
            </a:r>
            <a:r>
              <a:rPr lang="en-US" altLang="zh-CN" spc="-3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etching</a:t>
            </a:r>
            <a:endParaRPr lang="en-US" altLang="zh-CN" spc="-3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0" y="3346348"/>
            <a:ext cx="4608195" cy="109855"/>
            <a:chOff x="0" y="3346348"/>
            <a:chExt cx="4608195" cy="109855"/>
          </a:xfrm>
        </p:grpSpPr>
        <p:sp>
          <p:nvSpPr>
            <p:cNvPr id="8" name="object 8"/>
            <p:cNvSpPr/>
            <p:nvPr/>
          </p:nvSpPr>
          <p:spPr>
            <a:xfrm>
              <a:off x="0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5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DBA000"/>
            </a:solidFill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ea typeface="楷体" panose="02010609060101010101" pitchFamily="49" charset="-122"/>
                <a:sym typeface="Times New Roman" panose="02020603050405020304" pitchFamily="18" charset="0"/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1535976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492A4E"/>
            </a:solidFill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ea typeface="楷体" panose="02010609060101010101" pitchFamily="49" charset="-122"/>
                <a:sym typeface="Times New Roman" panose="02020603050405020304" pitchFamily="18" charset="0"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3071952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DBA000"/>
            </a:solidFill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ea typeface="楷体" panose="02010609060101010101" pitchFamily="49" charset="-122"/>
                <a:sym typeface="Times New Roman" panose="02020603050405020304" pitchFamily="18" charset="0"/>
              </a:endParaRPr>
            </a:p>
          </p:txBody>
        </p:sp>
      </p:grp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xfrm>
            <a:off x="168627" y="3361686"/>
            <a:ext cx="1394696" cy="920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l"/>
            <a:r>
              <a:rPr lang="en-US" altLang="zh-CN" dirty="0">
                <a:solidFill>
                  <a:srgbClr val="555555"/>
                </a:solidFill>
                <a:latin typeface="Times New Roman" panose="02020603050405020304" pitchFamily="18" charset="0"/>
                <a:ea typeface="楷体" panose="02010609060101010101" pitchFamily="49" charset="-122"/>
                <a:sym typeface="Times New Roman" panose="02020603050405020304" pitchFamily="18" charset="0"/>
              </a:rPr>
              <a:t>Algorithm Trading</a:t>
            </a:r>
            <a:endParaRPr lang="en-US" altLang="zh-CN" dirty="0">
              <a:solidFill>
                <a:srgbClr val="555555"/>
              </a:solidFill>
              <a:latin typeface="Times New Roman" panose="02020603050405020304" pitchFamily="18" charset="0"/>
              <a:ea typeface="楷体" panose="02010609060101010101" pitchFamily="49" charset="-122"/>
              <a:sym typeface="Times New Roman" panose="02020603050405020304" pitchFamily="18" charset="0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114715" y="3351784"/>
            <a:ext cx="378460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675"/>
              </a:lnSpc>
            </a:pPr>
            <a:r>
              <a:rPr sz="600" dirty="0">
                <a:solidFill>
                  <a:srgbClr val="FFFF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MFE</a:t>
            </a:r>
            <a:r>
              <a:rPr sz="600" spc="70" dirty="0">
                <a:solidFill>
                  <a:srgbClr val="FFFF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 </a:t>
            </a:r>
            <a:r>
              <a:rPr sz="600" spc="-20" dirty="0">
                <a:solidFill>
                  <a:srgbClr val="FFFF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5</a:t>
            </a:r>
            <a:r>
              <a:rPr lang="en-US" altLang="zh-CN" sz="600" spc="-20" dirty="0">
                <a:solidFill>
                  <a:srgbClr val="FFFF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21</a:t>
            </a:r>
            <a:r>
              <a:rPr lang="en-US" altLang="en-US" sz="600" spc="-20" dirty="0">
                <a:solidFill>
                  <a:srgbClr val="FFFF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0</a:t>
            </a:r>
            <a:endParaRPr sz="6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dt" sz="half" idx="6"/>
          </p:nvPr>
        </p:nvSpPr>
        <p:spPr>
          <a:xfrm>
            <a:off x="3447655" y="3351784"/>
            <a:ext cx="744625" cy="86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75"/>
              </a:lnSpc>
            </a:pPr>
            <a:r>
              <a:rPr lang="en-US" altLang="zh-CN" spc="-1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April 25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,</a:t>
            </a:r>
            <a:r>
              <a:rPr lang="en-US" altLang="zh-CN" spc="15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 </a:t>
            </a:r>
            <a:r>
              <a:rPr lang="en-US" altLang="zh-CN" spc="-2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2025</a:t>
            </a:r>
            <a:endParaRPr lang="en-US" altLang="zh-CN" spc="-2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xfrm>
            <a:off x="4246797" y="3351784"/>
            <a:ext cx="306704" cy="86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75"/>
              </a:lnSpc>
            </a:pPr>
            <a:r>
              <a:rPr lang="en-US" spc="150" dirty="0">
                <a:latin typeface="Times New Roman" panose="02020603050405020304" pitchFamily="18" charset="0"/>
                <a:ea typeface="楷体" panose="02010609060101010101" pitchFamily="49" charset="-122"/>
                <a:sym typeface="Times New Roman" panose="02020603050405020304" pitchFamily="18" charset="0"/>
              </a:rPr>
              <a:t>2</a:t>
            </a:r>
            <a:r>
              <a:rPr spc="150" dirty="0">
                <a:latin typeface="Times New Roman" panose="02020603050405020304" pitchFamily="18" charset="0"/>
                <a:ea typeface="楷体" panose="02010609060101010101" pitchFamily="49" charset="-122"/>
                <a:sym typeface="Times New Roman" panose="02020603050405020304" pitchFamily="18" charset="0"/>
              </a:rPr>
              <a:t>/</a:t>
            </a:r>
            <a:r>
              <a:rPr lang="en-US" spc="150" dirty="0">
                <a:latin typeface="Times New Roman" panose="02020603050405020304" pitchFamily="18" charset="0"/>
                <a:ea typeface="楷体" panose="02010609060101010101" pitchFamily="49" charset="-122"/>
                <a:sym typeface="Times New Roman" panose="02020603050405020304" pitchFamily="18" charset="0"/>
              </a:rPr>
              <a:t>12</a:t>
            </a:r>
            <a:endParaRPr lang="en-US" spc="150" dirty="0">
              <a:latin typeface="Times New Roman" panose="02020603050405020304" pitchFamily="18" charset="0"/>
              <a:ea typeface="楷体" panose="02010609060101010101" pitchFamily="49" charset="-122"/>
              <a:sym typeface="Times New Roman" panose="02020603050405020304" pitchFamily="18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905" y="464820"/>
            <a:ext cx="4594860" cy="2692400"/>
          </a:xfrm>
          <a:prstGeom prst="rect">
            <a:avLst/>
          </a:prstGeom>
        </p:spPr>
        <p:txBody>
          <a:bodyPr wrap="square">
            <a:noAutofit/>
          </a:bodyPr>
          <a:p>
            <a:pPr marL="0" indent="0" eaLnBrk="1" fontAlgn="auto" latinLnBrk="0" hangingPunct="1">
              <a:lnSpc>
                <a:spcPts val="960"/>
              </a:lnSpc>
              <a:spcAft>
                <a:spcPts val="0"/>
              </a:spcAft>
            </a:pPr>
            <a:endParaRPr lang="zh-CN" altLang="en-US" sz="800" b="0" i="0">
              <a:solidFill>
                <a:srgbClr val="000000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0160" y="380365"/>
            <a:ext cx="4612005" cy="829945"/>
          </a:xfrm>
          <a:prstGeom prst="rect">
            <a:avLst/>
          </a:prstGeom>
        </p:spPr>
        <p:txBody>
          <a:bodyPr wrap="square">
            <a:spAutoFit/>
          </a:bodyPr>
          <a:p>
            <a:pPr marL="0" lv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</a:pPr>
            <a:r>
              <a:rPr lang="en-US" altLang="zh-CN" sz="800" b="1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        ​CCXT</a:t>
            </a:r>
            <a:r>
              <a:rPr lang="zh-CN" altLang="en-US" sz="800" b="1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获取历史数据</a:t>
            </a:r>
            <a:endParaRPr lang="zh-CN" altLang="en-US" sz="800" b="1" i="0">
              <a:solidFill>
                <a:srgbClr val="000000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</a:pPr>
            <a:r>
              <a:rPr lang="en-US" altLang="zh-CN" sz="800" b="1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​·</a:t>
            </a:r>
            <a:r>
              <a:rPr lang="zh-CN" altLang="en-US" sz="800" b="1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核心逻辑：</a:t>
            </a:r>
            <a:r>
              <a:rPr lang="zh-CN" altLang="en-US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通过</a:t>
            </a:r>
            <a:r>
              <a:rPr lang="en-US" altLang="zh-CN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ccxt</a:t>
            </a:r>
            <a:r>
              <a:rPr lang="zh-CN" altLang="en-US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库标准化访问交易所</a:t>
            </a:r>
            <a:r>
              <a:rPr lang="en-US" altLang="zh-CN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API</a:t>
            </a:r>
            <a:r>
              <a:rPr lang="zh-CN" altLang="en-US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，循环分批请求历史数据（如分钟级</a:t>
            </a:r>
            <a:r>
              <a:rPr lang="en-US" altLang="zh-CN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K</a:t>
            </a:r>
            <a:r>
              <a:rPr lang="zh-CN" altLang="en-US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线）。</a:t>
            </a:r>
            <a:endParaRPr lang="zh-CN" altLang="en-US" sz="800" b="0" i="0">
              <a:solidFill>
                <a:srgbClr val="000000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</a:pPr>
            <a:r>
              <a:rPr lang="en-US" altLang="zh-CN" sz="800" b="1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​·</a:t>
            </a:r>
            <a:r>
              <a:rPr lang="zh-CN" altLang="en-US" sz="800" b="1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技术细节：</a:t>
            </a:r>
            <a:r>
              <a:rPr lang="en-US" altLang="zh-CN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(1)</a:t>
            </a:r>
            <a:r>
              <a:rPr lang="zh-CN" altLang="en-US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参数化请求：指定交易对（</a:t>
            </a:r>
            <a:r>
              <a:rPr lang="en-US" altLang="zh-CN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symbol</a:t>
            </a:r>
            <a:r>
              <a:rPr lang="zh-CN" altLang="en-US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）、时间框架（</a:t>
            </a:r>
            <a:r>
              <a:rPr lang="en-US" altLang="zh-CN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timeframe</a:t>
            </a:r>
            <a:r>
              <a:rPr lang="zh-CN" altLang="en-US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）、起始时间戳（</a:t>
            </a:r>
            <a:r>
              <a:rPr lang="en-US" altLang="zh-CN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since</a:t>
            </a:r>
            <a:r>
              <a:rPr lang="zh-CN" altLang="en-US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），自动处理分页。</a:t>
            </a:r>
            <a:r>
              <a:rPr lang="en-US" altLang="zh-CN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(2)​</a:t>
            </a:r>
            <a:r>
              <a:rPr lang="zh-CN" altLang="en-US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容错机制：网络中断时重试，避免数据缺失。</a:t>
            </a:r>
            <a:r>
              <a:rPr lang="en-US" altLang="zh-CN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(3)</a:t>
            </a:r>
            <a:r>
              <a:rPr lang="zh-CN" altLang="en-US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数据结构：返回的</a:t>
            </a:r>
            <a:r>
              <a:rPr lang="en-US" altLang="zh-CN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OHLCV</a:t>
            </a:r>
            <a:r>
              <a:rPr lang="zh-CN" altLang="en-US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数据格式为</a:t>
            </a:r>
            <a:r>
              <a:rPr lang="en-US" altLang="zh-CN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[timestamp, open, high, low, close, volume]</a:t>
            </a:r>
            <a:r>
              <a:rPr lang="zh-CN" altLang="en-US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。</a:t>
            </a:r>
            <a:endParaRPr lang="zh-CN" altLang="en-US" sz="800" b="0" i="0">
              <a:solidFill>
                <a:srgbClr val="000000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</a:pPr>
            <a:r>
              <a:rPr lang="en-US" altLang="zh-CN" sz="800" b="1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​·</a:t>
            </a:r>
            <a:r>
              <a:rPr lang="zh-CN" altLang="en-US" sz="800" b="1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存储流程：</a:t>
            </a:r>
            <a:r>
              <a:rPr lang="zh-CN" altLang="en-US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数据清洗后存入</a:t>
            </a:r>
            <a:r>
              <a:rPr lang="en-US" altLang="zh-CN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MongoDB</a:t>
            </a:r>
            <a:r>
              <a:rPr lang="zh-CN" altLang="en-US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，按</a:t>
            </a:r>
            <a:r>
              <a:rPr lang="en-US" altLang="zh-CN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symbol_timeframe</a:t>
            </a:r>
            <a:r>
              <a:rPr lang="zh-CN" altLang="en-US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分集合（如</a:t>
            </a:r>
            <a:r>
              <a:rPr lang="en-US" altLang="zh-CN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BTCUSDT_1m</a:t>
            </a:r>
            <a:r>
              <a:rPr lang="zh-CN" altLang="en-US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）。</a:t>
            </a:r>
            <a:endParaRPr lang="zh-CN" altLang="en-US" sz="800" b="0" i="0">
              <a:solidFill>
                <a:srgbClr val="000000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-635" y="1190625"/>
            <a:ext cx="4610735" cy="58356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</a:pPr>
            <a:r>
              <a:rPr lang="en-US" altLang="zh-CN" sz="800" b="1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       ​WebSocket</a:t>
            </a:r>
            <a:r>
              <a:rPr lang="zh-CN" altLang="en-US" sz="800" b="1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实时数据流</a:t>
            </a:r>
            <a:endParaRPr lang="zh-CN" altLang="en-US" sz="800" b="1" i="0">
              <a:solidFill>
                <a:srgbClr val="000000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</a:pPr>
            <a:r>
              <a:rPr lang="en-US" altLang="zh-CN" sz="800" b="1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​·</a:t>
            </a:r>
            <a:r>
              <a:rPr lang="zh-CN" altLang="en-US" sz="800" b="1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连接管理：</a:t>
            </a:r>
            <a:r>
              <a:rPr lang="zh-CN" altLang="en-US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订阅特定交易对的频道（如</a:t>
            </a:r>
            <a:r>
              <a:rPr lang="en-US" altLang="zh-CN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btcusdt@kline_1m</a:t>
            </a:r>
            <a:r>
              <a:rPr lang="zh-CN" altLang="en-US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），维持长连接。</a:t>
            </a:r>
            <a:endParaRPr lang="zh-CN" altLang="en-US" sz="800" b="0" i="0">
              <a:solidFill>
                <a:srgbClr val="000000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</a:pPr>
            <a:r>
              <a:rPr lang="en-US" altLang="zh-CN" sz="800" b="1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​·</a:t>
            </a:r>
            <a:r>
              <a:rPr lang="zh-CN" altLang="en-US" sz="800" b="1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事件驱动处理：</a:t>
            </a:r>
            <a:r>
              <a:rPr lang="zh-CN" altLang="en-US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接收新</a:t>
            </a:r>
            <a:r>
              <a:rPr lang="en-US" altLang="zh-CN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K</a:t>
            </a:r>
            <a:r>
              <a:rPr lang="zh-CN" altLang="en-US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线时触发回调函数，实时更新内存中的最新价格，并追加写入数据库。</a:t>
            </a:r>
            <a:endParaRPr lang="zh-CN" altLang="en-US" sz="800" b="0" i="0">
              <a:solidFill>
                <a:srgbClr val="000000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</a:pPr>
            <a:r>
              <a:rPr lang="en-US" altLang="zh-CN" sz="800" b="1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​·</a:t>
            </a:r>
            <a:r>
              <a:rPr lang="zh-CN" altLang="en-US" sz="800" b="1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去重与压缩：</a:t>
            </a:r>
            <a:r>
              <a:rPr lang="zh-CN" altLang="en-US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使用</a:t>
            </a:r>
            <a:r>
              <a:rPr lang="en-US" altLang="zh-CN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MongoDB</a:t>
            </a:r>
            <a:r>
              <a:rPr lang="zh-CN" altLang="en-US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的</a:t>
            </a:r>
            <a:r>
              <a:rPr lang="en-US" altLang="zh-CN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upsert</a:t>
            </a:r>
            <a:r>
              <a:rPr lang="zh-CN" altLang="en-US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操作避免重复记录。</a:t>
            </a:r>
            <a:endParaRPr lang="zh-CN" altLang="en-US" sz="800" b="0" i="0">
              <a:solidFill>
                <a:srgbClr val="000000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  <p:sp>
        <p:nvSpPr>
          <p:cNvPr id="24" name="流程图: 接点 4"/>
          <p:cNvSpPr/>
          <p:nvPr/>
        </p:nvSpPr>
        <p:spPr>
          <a:xfrm>
            <a:off x="168676" y="425357"/>
            <a:ext cx="109820" cy="109855"/>
          </a:xfrm>
          <a:prstGeom prst="flowChartConnector">
            <a:avLst/>
          </a:prstGeom>
          <a:solidFill>
            <a:srgbClr val="DBA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Times New Roman" panose="02020603050405020304" pitchFamily="18" charset="0"/>
              <a:ea typeface="楷体" panose="02010609060101010101" pitchFamily="49" charset="-122"/>
              <a:sym typeface="Times New Roman" panose="02020603050405020304" pitchFamily="18" charset="0"/>
            </a:endParaRPr>
          </a:p>
        </p:txBody>
      </p:sp>
      <p:sp>
        <p:nvSpPr>
          <p:cNvPr id="25" name="流程图: 接点 4"/>
          <p:cNvSpPr/>
          <p:nvPr/>
        </p:nvSpPr>
        <p:spPr>
          <a:xfrm>
            <a:off x="144546" y="1234982"/>
            <a:ext cx="109820" cy="109855"/>
          </a:xfrm>
          <a:prstGeom prst="flowChartConnector">
            <a:avLst/>
          </a:prstGeom>
          <a:solidFill>
            <a:srgbClr val="DBA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Times New Roman" panose="02020603050405020304" pitchFamily="18" charset="0"/>
              <a:ea typeface="楷体" panose="02010609060101010101" pitchFamily="49" charset="-122"/>
              <a:sym typeface="Times New Roman" panose="02020603050405020304" pitchFamily="18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0295" y="1793240"/>
            <a:ext cx="2303780" cy="1234440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1494790" y="3046095"/>
            <a:ext cx="1412240" cy="234315"/>
          </a:xfrm>
          <a:prstGeom prst="rect">
            <a:avLst/>
          </a:prstGeom>
        </p:spPr>
        <p:txBody>
          <a:bodyPr wrap="square">
            <a:noAutofit/>
          </a:bodyPr>
          <a:p>
            <a:pPr marL="0" indent="0">
              <a:spcAft>
                <a:spcPct val="60000"/>
              </a:spcAft>
            </a:pPr>
            <a:r>
              <a:rPr lang="zh-CN" altLang="en-US" sz="800" b="1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</a:rPr>
              <a:t>图</a:t>
            </a:r>
            <a:r>
              <a:rPr lang="en-US" altLang="zh-CN" sz="800" b="1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</a:rPr>
              <a:t>1</a:t>
            </a:r>
            <a:r>
              <a:rPr lang="zh-CN" altLang="en-US" sz="800" b="1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</a:rPr>
              <a:t>：</a:t>
            </a:r>
            <a:r>
              <a:rPr lang="en-US" altLang="zh-CN" sz="800" b="1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</a:rPr>
              <a:t>WebSocket</a:t>
            </a:r>
            <a:r>
              <a:rPr lang="zh-CN" altLang="en-US" sz="800" b="1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</a:rPr>
              <a:t>实时数据流</a:t>
            </a:r>
            <a:endParaRPr lang="zh-CN" altLang="en-US" sz="800" b="1" i="0">
              <a:solidFill>
                <a:srgbClr val="000000"/>
              </a:solidFill>
              <a:latin typeface="华文楷体" panose="02010600040101010101" charset="-122"/>
              <a:ea typeface="华文楷体" panose="020106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对象 2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" name="think-cell 幻灯片" r:id="rId2" imgW="3810" imgH="3810" progId="TCLayout.ActiveDocument.1">
                  <p:embed/>
                </p:oleObj>
              </mc:Choice>
              <mc:Fallback>
                <p:oleObj name="think-cell 幻灯片" r:id="rId2" imgW="3810" imgH="3810" progId="TCLayout.ActiveDocument.1">
                  <p:embed/>
                  <p:pic>
                    <p:nvPicPr>
                      <p:cNvPr id="0" name="对象 2" hidden="1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object 2"/>
          <p:cNvSpPr txBox="1">
            <a:spLocks noGrp="1"/>
          </p:cNvSpPr>
          <p:nvPr>
            <p:ph type="title"/>
          </p:nvPr>
        </p:nvSpPr>
        <p:spPr>
          <a:xfrm>
            <a:off x="95299" y="59878"/>
            <a:ext cx="4458202" cy="23241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US" altLang="zh-CN" spc="-3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DataB</a:t>
            </a:r>
            <a:r>
              <a:rPr lang="en-US" altLang="zh-CN" spc="-3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ases</a:t>
            </a:r>
            <a:endParaRPr lang="en-US" altLang="zh-CN" spc="-3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0" y="3346348"/>
            <a:ext cx="4608195" cy="109855"/>
            <a:chOff x="0" y="3346348"/>
            <a:chExt cx="4608195" cy="109855"/>
          </a:xfrm>
        </p:grpSpPr>
        <p:sp>
          <p:nvSpPr>
            <p:cNvPr id="8" name="object 8"/>
            <p:cNvSpPr/>
            <p:nvPr/>
          </p:nvSpPr>
          <p:spPr>
            <a:xfrm>
              <a:off x="0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5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DBA000"/>
            </a:solidFill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ea typeface="楷体" panose="02010609060101010101" pitchFamily="49" charset="-122"/>
                <a:sym typeface="Times New Roman" panose="02020603050405020304" pitchFamily="18" charset="0"/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1535976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492A4E"/>
            </a:solidFill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ea typeface="楷体" panose="02010609060101010101" pitchFamily="49" charset="-122"/>
                <a:sym typeface="Times New Roman" panose="02020603050405020304" pitchFamily="18" charset="0"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3071952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DBA000"/>
            </a:solidFill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ea typeface="楷体" panose="02010609060101010101" pitchFamily="49" charset="-122"/>
                <a:sym typeface="Times New Roman" panose="02020603050405020304" pitchFamily="18" charset="0"/>
              </a:endParaRPr>
            </a:p>
          </p:txBody>
        </p:sp>
      </p:grp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xfrm>
            <a:off x="168627" y="3361686"/>
            <a:ext cx="1394696" cy="920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l"/>
            <a:r>
              <a:rPr lang="en-US" altLang="zh-CN" dirty="0">
                <a:solidFill>
                  <a:srgbClr val="555555"/>
                </a:solidFill>
                <a:latin typeface="Times New Roman" panose="02020603050405020304" pitchFamily="18" charset="0"/>
                <a:ea typeface="楷体" panose="02010609060101010101" pitchFamily="49" charset="-122"/>
                <a:sym typeface="Times New Roman" panose="02020603050405020304" pitchFamily="18" charset="0"/>
              </a:rPr>
              <a:t>Algorithm Trading</a:t>
            </a:r>
            <a:endParaRPr lang="en-US" altLang="zh-CN" dirty="0">
              <a:solidFill>
                <a:srgbClr val="555555"/>
              </a:solidFill>
              <a:latin typeface="Times New Roman" panose="02020603050405020304" pitchFamily="18" charset="0"/>
              <a:ea typeface="楷体" panose="02010609060101010101" pitchFamily="49" charset="-122"/>
              <a:sym typeface="Times New Roman" panose="02020603050405020304" pitchFamily="18" charset="0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114715" y="3351784"/>
            <a:ext cx="378460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675"/>
              </a:lnSpc>
            </a:pPr>
            <a:r>
              <a:rPr sz="600" dirty="0">
                <a:solidFill>
                  <a:srgbClr val="FFFF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MFE</a:t>
            </a:r>
            <a:r>
              <a:rPr sz="600" spc="70" dirty="0">
                <a:solidFill>
                  <a:srgbClr val="FFFF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 </a:t>
            </a:r>
            <a:r>
              <a:rPr sz="600" spc="-20" dirty="0">
                <a:solidFill>
                  <a:srgbClr val="FFFF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5</a:t>
            </a:r>
            <a:r>
              <a:rPr lang="en-US" altLang="zh-CN" sz="600" spc="-20" dirty="0">
                <a:solidFill>
                  <a:srgbClr val="FFFF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21</a:t>
            </a:r>
            <a:r>
              <a:rPr lang="en-US" altLang="en-US" sz="600" spc="-20" dirty="0">
                <a:solidFill>
                  <a:srgbClr val="FFFF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0</a:t>
            </a:r>
            <a:endParaRPr sz="6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dt" sz="half" idx="6"/>
          </p:nvPr>
        </p:nvSpPr>
        <p:spPr>
          <a:xfrm>
            <a:off x="3447655" y="3351784"/>
            <a:ext cx="744625" cy="86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75"/>
              </a:lnSpc>
            </a:pPr>
            <a:r>
              <a:rPr lang="en-US" altLang="zh-CN" spc="-1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April 25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,</a:t>
            </a:r>
            <a:r>
              <a:rPr lang="en-US" altLang="zh-CN" spc="15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 </a:t>
            </a:r>
            <a:r>
              <a:rPr lang="en-US" altLang="zh-CN" spc="-2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2025</a:t>
            </a:r>
            <a:endParaRPr lang="en-US" altLang="zh-CN" spc="-2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xfrm>
            <a:off x="4246797" y="3351784"/>
            <a:ext cx="306704" cy="86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75"/>
              </a:lnSpc>
            </a:pPr>
            <a:r>
              <a:rPr lang="en-US" spc="150" dirty="0">
                <a:latin typeface="Times New Roman" panose="02020603050405020304" pitchFamily="18" charset="0"/>
                <a:ea typeface="楷体" panose="02010609060101010101" pitchFamily="49" charset="-122"/>
                <a:sym typeface="Times New Roman" panose="02020603050405020304" pitchFamily="18" charset="0"/>
              </a:rPr>
              <a:t>3</a:t>
            </a:r>
            <a:r>
              <a:rPr spc="150" dirty="0">
                <a:latin typeface="Times New Roman" panose="02020603050405020304" pitchFamily="18" charset="0"/>
                <a:ea typeface="楷体" panose="02010609060101010101" pitchFamily="49" charset="-122"/>
                <a:sym typeface="Times New Roman" panose="02020603050405020304" pitchFamily="18" charset="0"/>
              </a:rPr>
              <a:t>/</a:t>
            </a:r>
            <a:r>
              <a:rPr lang="en-US" spc="150" dirty="0">
                <a:latin typeface="Times New Roman" panose="02020603050405020304" pitchFamily="18" charset="0"/>
                <a:ea typeface="楷体" panose="02010609060101010101" pitchFamily="49" charset="-122"/>
                <a:sym typeface="Times New Roman" panose="02020603050405020304" pitchFamily="18" charset="0"/>
              </a:rPr>
              <a:t>12</a:t>
            </a:r>
            <a:endParaRPr lang="en-US" spc="150" dirty="0">
              <a:latin typeface="Times New Roman" panose="02020603050405020304" pitchFamily="18" charset="0"/>
              <a:ea typeface="楷体" panose="02010609060101010101" pitchFamily="49" charset="-122"/>
              <a:sym typeface="Times New Roman" panose="02020603050405020304" pitchFamily="18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905" y="464820"/>
            <a:ext cx="4594860" cy="2692400"/>
          </a:xfrm>
          <a:prstGeom prst="rect">
            <a:avLst/>
          </a:prstGeom>
        </p:spPr>
        <p:txBody>
          <a:bodyPr wrap="square">
            <a:noAutofit/>
          </a:bodyPr>
          <a:p>
            <a:pPr marL="0" indent="0" eaLnBrk="1" fontAlgn="auto" latinLnBrk="0" hangingPunct="1">
              <a:lnSpc>
                <a:spcPts val="960"/>
              </a:lnSpc>
              <a:spcAft>
                <a:spcPts val="0"/>
              </a:spcAft>
            </a:pPr>
            <a:endParaRPr lang="zh-CN" altLang="en-US" sz="800" b="0" i="0">
              <a:solidFill>
                <a:srgbClr val="000000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0160" y="380365"/>
            <a:ext cx="4612005" cy="1076325"/>
          </a:xfrm>
          <a:prstGeom prst="rect">
            <a:avLst/>
          </a:prstGeom>
        </p:spPr>
        <p:txBody>
          <a:bodyPr wrap="square">
            <a:spAutoFit/>
          </a:bodyPr>
          <a:p>
            <a:pPr marL="0" lv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</a:pPr>
            <a:r>
              <a:rPr lang="en-US" altLang="zh-CN" sz="800" b="1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       </a:t>
            </a:r>
            <a:r>
              <a:rPr lang="en-US" altLang="zh-CN" sz="800" b="1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 ​​</a:t>
            </a:r>
            <a:r>
              <a:rPr lang="zh-CN" altLang="en-US" sz="800" b="1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数据库选型与核心功能</a:t>
            </a:r>
            <a:endParaRPr lang="zh-CN" altLang="en-US" sz="800" b="1" i="0">
              <a:solidFill>
                <a:srgbClr val="000000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</a:pPr>
            <a:r>
              <a:rPr lang="en-US" altLang="zh-CN" sz="800" b="1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​·</a:t>
            </a:r>
            <a:r>
              <a:rPr lang="zh-CN" altLang="en-US" sz="800" b="1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主数据库：</a:t>
            </a:r>
            <a:r>
              <a:rPr lang="zh-CN" altLang="en-US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系统采用</a:t>
            </a:r>
            <a:r>
              <a:rPr lang="en-US" altLang="zh-CN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 ​MongoDB </a:t>
            </a:r>
            <a:r>
              <a:rPr lang="zh-CN" altLang="en-US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作为核心存储引擎，主要用于存储历史市场数据，</a:t>
            </a:r>
            <a:r>
              <a:rPr lang="zh-CN" altLang="en-US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即从交易所（如币安）获取的分钟级</a:t>
            </a:r>
            <a:r>
              <a:rPr lang="en-US" altLang="zh-CN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K</a:t>
            </a:r>
            <a:r>
              <a:rPr lang="zh-CN" altLang="en-US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线（</a:t>
            </a:r>
            <a:r>
              <a:rPr lang="en-US" altLang="zh-CN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OHLCV</a:t>
            </a:r>
            <a:r>
              <a:rPr lang="zh-CN" altLang="en-US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）数据。</a:t>
            </a:r>
            <a:endParaRPr lang="zh-CN" altLang="en-US" sz="800" b="0" i="0">
              <a:solidFill>
                <a:srgbClr val="000000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</a:pPr>
            <a:r>
              <a:rPr lang="en-US" altLang="zh-CN" sz="800" b="1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​·</a:t>
            </a:r>
            <a:r>
              <a:rPr lang="zh-CN" altLang="en-US" sz="800" b="1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选择原因：</a:t>
            </a:r>
            <a:endParaRPr lang="en-US" altLang="zh-CN" sz="800" b="1" i="0">
              <a:solidFill>
                <a:srgbClr val="000000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</a:pPr>
            <a:r>
              <a:rPr lang="en-US" altLang="zh-CN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  </a:t>
            </a:r>
            <a:r>
              <a:rPr lang="zh-CN" altLang="en-US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（</a:t>
            </a:r>
            <a:r>
              <a:rPr lang="en-US" altLang="zh-CN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1</a:t>
            </a:r>
            <a:r>
              <a:rPr lang="zh-CN" altLang="en-US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）</a:t>
            </a:r>
            <a:r>
              <a:rPr lang="en-US" altLang="zh-CN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​</a:t>
            </a:r>
            <a:r>
              <a:rPr lang="zh-CN" altLang="en-US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灵活的数据模型：</a:t>
            </a:r>
            <a:r>
              <a:rPr lang="en-US" altLang="zh-CN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MongoDB</a:t>
            </a:r>
            <a:r>
              <a:rPr lang="zh-CN" altLang="en-US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的文档结构（</a:t>
            </a:r>
            <a:r>
              <a:rPr lang="en-US" altLang="zh-CN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JSON-like BSON</a:t>
            </a:r>
            <a:r>
              <a:rPr lang="zh-CN" altLang="en-US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）适应不同交易所的数据格式差异。</a:t>
            </a:r>
            <a:endParaRPr lang="zh-CN" altLang="en-US" sz="800" b="0" i="0">
              <a:solidFill>
                <a:srgbClr val="000000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</a:pPr>
            <a:r>
              <a:rPr lang="en-US" altLang="zh-CN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​  </a:t>
            </a:r>
            <a:r>
              <a:rPr lang="zh-CN" altLang="en-US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（</a:t>
            </a:r>
            <a:r>
              <a:rPr lang="en-US" altLang="zh-CN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2</a:t>
            </a:r>
            <a:r>
              <a:rPr lang="zh-CN" altLang="en-US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）高吞吐写入：支持海量分钟级数据的快速插入，适合高频实时数据流。</a:t>
            </a:r>
            <a:endParaRPr lang="zh-CN" altLang="en-US" sz="800" b="0" i="0">
              <a:solidFill>
                <a:srgbClr val="000000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</a:pPr>
            <a:r>
              <a:rPr lang="en-US" altLang="zh-CN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​  </a:t>
            </a:r>
            <a:r>
              <a:rPr lang="zh-CN" altLang="en-US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（</a:t>
            </a:r>
            <a:r>
              <a:rPr lang="en-US" altLang="zh-CN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3</a:t>
            </a:r>
            <a:r>
              <a:rPr lang="zh-CN" altLang="en-US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）横向扩展能力：通过分片（</a:t>
            </a:r>
            <a:r>
              <a:rPr lang="en-US" altLang="zh-CN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Sharding</a:t>
            </a:r>
            <a:r>
              <a:rPr lang="zh-CN" altLang="en-US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）应对未来数据量增长。</a:t>
            </a:r>
            <a:endParaRPr lang="zh-CN" altLang="en-US" sz="800" b="0" i="0">
              <a:solidFill>
                <a:srgbClr val="000000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</a:pPr>
            <a:endParaRPr lang="zh-CN" altLang="en-US" sz="800" b="0" i="0">
              <a:solidFill>
                <a:srgbClr val="000000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  <p:sp>
        <p:nvSpPr>
          <p:cNvPr id="24" name="流程图: 接点 4"/>
          <p:cNvSpPr/>
          <p:nvPr/>
        </p:nvSpPr>
        <p:spPr>
          <a:xfrm>
            <a:off x="168676" y="425357"/>
            <a:ext cx="109820" cy="109855"/>
          </a:xfrm>
          <a:prstGeom prst="flowChartConnector">
            <a:avLst/>
          </a:prstGeom>
          <a:solidFill>
            <a:srgbClr val="DBA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Times New Roman" panose="02020603050405020304" pitchFamily="18" charset="0"/>
              <a:ea typeface="楷体" panose="02010609060101010101" pitchFamily="49" charset="-122"/>
              <a:sym typeface="Times New Roman" panose="02020603050405020304" pitchFamily="18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150" y="1325245"/>
            <a:ext cx="3453765" cy="1737360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1483995" y="3080385"/>
            <a:ext cx="1616075" cy="234315"/>
          </a:xfrm>
          <a:prstGeom prst="rect">
            <a:avLst/>
          </a:prstGeom>
        </p:spPr>
        <p:txBody>
          <a:bodyPr wrap="square">
            <a:noAutofit/>
          </a:bodyPr>
          <a:p>
            <a:pPr marL="0" indent="0">
              <a:spcAft>
                <a:spcPct val="60000"/>
              </a:spcAft>
            </a:pPr>
            <a:r>
              <a:rPr lang="zh-CN" altLang="en-US" sz="800" b="1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</a:rPr>
              <a:t>图</a:t>
            </a:r>
            <a:r>
              <a:rPr lang="en-US" altLang="zh-CN" sz="800" b="1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</a:rPr>
              <a:t>2</a:t>
            </a:r>
            <a:r>
              <a:rPr lang="zh-CN" altLang="en-US" sz="800" b="1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</a:rPr>
              <a:t>：</a:t>
            </a:r>
            <a:r>
              <a:rPr lang="en-US" altLang="zh-CN" sz="800" b="1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</a:rPr>
              <a:t>MongoDB</a:t>
            </a:r>
            <a:r>
              <a:rPr lang="zh-CN" altLang="en-US" sz="800" b="1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</a:rPr>
              <a:t>核心存储</a:t>
            </a:r>
            <a:r>
              <a:rPr lang="zh-CN" altLang="en-US" sz="800" b="1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</a:rPr>
              <a:t>引擎</a:t>
            </a:r>
            <a:endParaRPr lang="zh-CN" altLang="en-US" sz="800" b="1" i="0">
              <a:solidFill>
                <a:srgbClr val="000000"/>
              </a:solidFill>
              <a:latin typeface="华文楷体" panose="02010600040101010101" charset="-122"/>
              <a:ea typeface="华文楷体" panose="020106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对象 2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" name="think-cell 幻灯片" r:id="rId2" imgW="3810" imgH="3810" progId="TCLayout.ActiveDocument.1">
                  <p:embed/>
                </p:oleObj>
              </mc:Choice>
              <mc:Fallback>
                <p:oleObj name="think-cell 幻灯片" r:id="rId2" imgW="3810" imgH="3810" progId="TCLayout.ActiveDocument.1">
                  <p:embed/>
                  <p:pic>
                    <p:nvPicPr>
                      <p:cNvPr id="0" name="对象 2" hidden="1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object 2"/>
          <p:cNvSpPr txBox="1">
            <a:spLocks noGrp="1"/>
          </p:cNvSpPr>
          <p:nvPr>
            <p:ph type="title"/>
          </p:nvPr>
        </p:nvSpPr>
        <p:spPr>
          <a:xfrm>
            <a:off x="95299" y="59878"/>
            <a:ext cx="4458202" cy="23241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US" altLang="zh-CN" spc="-3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Order Execution and Algorithmic Trad</a:t>
            </a:r>
            <a:r>
              <a:rPr lang="en-US" altLang="zh-CN" spc="-3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ing</a:t>
            </a:r>
            <a:endParaRPr lang="en-US" altLang="zh-CN" spc="-3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0" y="3346348"/>
            <a:ext cx="4608195" cy="109855"/>
            <a:chOff x="0" y="3346348"/>
            <a:chExt cx="4608195" cy="109855"/>
          </a:xfrm>
        </p:grpSpPr>
        <p:sp>
          <p:nvSpPr>
            <p:cNvPr id="8" name="object 8"/>
            <p:cNvSpPr/>
            <p:nvPr/>
          </p:nvSpPr>
          <p:spPr>
            <a:xfrm>
              <a:off x="0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5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DBA000"/>
            </a:solidFill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ea typeface="楷体" panose="02010609060101010101" pitchFamily="49" charset="-122"/>
                <a:sym typeface="Times New Roman" panose="02020603050405020304" pitchFamily="18" charset="0"/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1535976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492A4E"/>
            </a:solidFill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ea typeface="楷体" panose="02010609060101010101" pitchFamily="49" charset="-122"/>
                <a:sym typeface="Times New Roman" panose="02020603050405020304" pitchFamily="18" charset="0"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3071952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DBA000"/>
            </a:solidFill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ea typeface="楷体" panose="02010609060101010101" pitchFamily="49" charset="-122"/>
                <a:sym typeface="Times New Roman" panose="02020603050405020304" pitchFamily="18" charset="0"/>
              </a:endParaRPr>
            </a:p>
          </p:txBody>
        </p:sp>
      </p:grp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xfrm>
            <a:off x="168627" y="3361686"/>
            <a:ext cx="1394696" cy="920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l"/>
            <a:r>
              <a:rPr lang="en-US" altLang="zh-CN" dirty="0">
                <a:solidFill>
                  <a:srgbClr val="555555"/>
                </a:solidFill>
                <a:latin typeface="Times New Roman" panose="02020603050405020304" pitchFamily="18" charset="0"/>
                <a:ea typeface="楷体" panose="02010609060101010101" pitchFamily="49" charset="-122"/>
                <a:sym typeface="Times New Roman" panose="02020603050405020304" pitchFamily="18" charset="0"/>
              </a:rPr>
              <a:t>Algorithm Trading</a:t>
            </a:r>
            <a:endParaRPr lang="en-US" altLang="zh-CN" dirty="0">
              <a:solidFill>
                <a:srgbClr val="555555"/>
              </a:solidFill>
              <a:latin typeface="Times New Roman" panose="02020603050405020304" pitchFamily="18" charset="0"/>
              <a:ea typeface="楷体" panose="02010609060101010101" pitchFamily="49" charset="-122"/>
              <a:sym typeface="Times New Roman" panose="02020603050405020304" pitchFamily="18" charset="0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114715" y="3351784"/>
            <a:ext cx="378460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675"/>
              </a:lnSpc>
            </a:pPr>
            <a:r>
              <a:rPr sz="600" dirty="0">
                <a:solidFill>
                  <a:srgbClr val="FFFF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MFE</a:t>
            </a:r>
            <a:r>
              <a:rPr sz="600" spc="70" dirty="0">
                <a:solidFill>
                  <a:srgbClr val="FFFF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 </a:t>
            </a:r>
            <a:r>
              <a:rPr sz="600" spc="-20" dirty="0">
                <a:solidFill>
                  <a:srgbClr val="FFFF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5</a:t>
            </a:r>
            <a:r>
              <a:rPr lang="en-US" altLang="zh-CN" sz="600" spc="-20" dirty="0">
                <a:solidFill>
                  <a:srgbClr val="FFFF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21</a:t>
            </a:r>
            <a:r>
              <a:rPr lang="en-US" altLang="en-US" sz="600" spc="-20" dirty="0">
                <a:solidFill>
                  <a:srgbClr val="FFFF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0</a:t>
            </a:r>
            <a:endParaRPr sz="6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dt" sz="half" idx="6"/>
          </p:nvPr>
        </p:nvSpPr>
        <p:spPr>
          <a:xfrm>
            <a:off x="3447655" y="3351784"/>
            <a:ext cx="744625" cy="86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75"/>
              </a:lnSpc>
            </a:pPr>
            <a:r>
              <a:rPr lang="en-US" altLang="zh-CN" spc="-1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April 25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,</a:t>
            </a:r>
            <a:r>
              <a:rPr lang="en-US" altLang="zh-CN" spc="15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 </a:t>
            </a:r>
            <a:r>
              <a:rPr lang="en-US" altLang="zh-CN" spc="-2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2025</a:t>
            </a:r>
            <a:endParaRPr lang="en-US" altLang="zh-CN" spc="-2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xfrm>
            <a:off x="4246797" y="3351784"/>
            <a:ext cx="306704" cy="86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75"/>
              </a:lnSpc>
            </a:pPr>
            <a:r>
              <a:rPr lang="en-US" spc="150" dirty="0">
                <a:latin typeface="Times New Roman" panose="02020603050405020304" pitchFamily="18" charset="0"/>
                <a:ea typeface="楷体" panose="02010609060101010101" pitchFamily="49" charset="-122"/>
                <a:sym typeface="Times New Roman" panose="02020603050405020304" pitchFamily="18" charset="0"/>
              </a:rPr>
              <a:t>4</a:t>
            </a:r>
            <a:r>
              <a:rPr spc="150" dirty="0">
                <a:latin typeface="Times New Roman" panose="02020603050405020304" pitchFamily="18" charset="0"/>
                <a:ea typeface="楷体" panose="02010609060101010101" pitchFamily="49" charset="-122"/>
                <a:sym typeface="Times New Roman" panose="02020603050405020304" pitchFamily="18" charset="0"/>
              </a:rPr>
              <a:t>/</a:t>
            </a:r>
            <a:r>
              <a:rPr lang="en-US" spc="150" dirty="0">
                <a:latin typeface="Times New Roman" panose="02020603050405020304" pitchFamily="18" charset="0"/>
                <a:ea typeface="楷体" panose="02010609060101010101" pitchFamily="49" charset="-122"/>
                <a:sym typeface="Times New Roman" panose="02020603050405020304" pitchFamily="18" charset="0"/>
              </a:rPr>
              <a:t>12</a:t>
            </a:r>
            <a:endParaRPr lang="en-US" spc="150" dirty="0">
              <a:latin typeface="Times New Roman" panose="02020603050405020304" pitchFamily="18" charset="0"/>
              <a:ea typeface="楷体" panose="02010609060101010101" pitchFamily="49" charset="-122"/>
              <a:sym typeface="Times New Roman" panose="02020603050405020304" pitchFamily="18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905" y="464820"/>
            <a:ext cx="4594860" cy="2692400"/>
          </a:xfrm>
          <a:prstGeom prst="rect">
            <a:avLst/>
          </a:prstGeom>
        </p:spPr>
        <p:txBody>
          <a:bodyPr wrap="square">
            <a:noAutofit/>
          </a:bodyPr>
          <a:p>
            <a:pPr marL="0" indent="0" eaLnBrk="1" fontAlgn="auto" latinLnBrk="0" hangingPunct="1">
              <a:lnSpc>
                <a:spcPts val="960"/>
              </a:lnSpc>
              <a:spcAft>
                <a:spcPts val="0"/>
              </a:spcAft>
            </a:pPr>
            <a:endParaRPr lang="zh-CN" altLang="en-US" sz="800" b="0" i="0">
              <a:solidFill>
                <a:srgbClr val="000000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0160" y="335280"/>
            <a:ext cx="4612005" cy="953135"/>
          </a:xfrm>
          <a:prstGeom prst="rect">
            <a:avLst/>
          </a:prstGeom>
        </p:spPr>
        <p:txBody>
          <a:bodyPr wrap="square">
            <a:spAutoFit/>
          </a:bodyPr>
          <a:p>
            <a:pPr marL="0" lv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</a:pPr>
            <a:r>
              <a:rPr lang="en-US" altLang="zh-CN" sz="800" b="1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       </a:t>
            </a:r>
            <a:r>
              <a:rPr lang="zh-CN" altLang="en-US" sz="800" b="1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信号生成逻辑</a:t>
            </a:r>
            <a:endParaRPr lang="zh-CN" altLang="en-US" sz="800" b="1" i="0">
              <a:solidFill>
                <a:srgbClr val="000000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</a:pPr>
            <a:r>
              <a:rPr lang="en-US" altLang="zh-CN" sz="800" b="1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​·</a:t>
            </a:r>
            <a:r>
              <a:rPr lang="zh-CN" altLang="en-US" sz="800" b="1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触发条件：</a:t>
            </a:r>
            <a:r>
              <a:rPr lang="zh-CN" altLang="en-US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基于价格与移动平均的动态偏离</a:t>
            </a:r>
            <a:endParaRPr lang="zh-CN" altLang="en-US" sz="800" b="0" i="0">
              <a:solidFill>
                <a:srgbClr val="000000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</a:pPr>
            <a:r>
              <a:rPr lang="en-US" altLang="zh-CN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​    </a:t>
            </a:r>
            <a:r>
              <a:rPr lang="zh-CN" altLang="en-US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具体计算指标：取最近</a:t>
            </a:r>
            <a:r>
              <a:rPr lang="en-US" altLang="zh-CN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3</a:t>
            </a:r>
            <a:r>
              <a:rPr lang="zh-CN" altLang="en-US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根</a:t>
            </a:r>
            <a:r>
              <a:rPr lang="en-US" altLang="zh-CN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K</a:t>
            </a:r>
            <a:r>
              <a:rPr lang="zh-CN" altLang="en-US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线的收盘价（或其他周期，可配置），计算简单移动平均（</a:t>
            </a:r>
            <a:r>
              <a:rPr lang="en-US" altLang="zh-CN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SMA</a:t>
            </a:r>
            <a:r>
              <a:rPr lang="zh-CN" altLang="en-US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）。比较当前价格（最新</a:t>
            </a:r>
            <a:r>
              <a:rPr lang="en-US" altLang="zh-CN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K</a:t>
            </a:r>
            <a:r>
              <a:rPr lang="zh-CN" altLang="en-US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线收盘价）与</a:t>
            </a:r>
            <a:r>
              <a:rPr lang="en-US" altLang="zh-CN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SMA</a:t>
            </a:r>
            <a:r>
              <a:rPr lang="zh-CN" altLang="en-US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的百分比偏离：偏离率</a:t>
            </a:r>
            <a:r>
              <a:rPr lang="en-US" altLang="zh-CN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= </a:t>
            </a:r>
            <a:r>
              <a:rPr lang="zh-CN" altLang="en-US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（当前价格</a:t>
            </a:r>
            <a:r>
              <a:rPr lang="en-US" altLang="zh-CN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-SMA</a:t>
            </a:r>
            <a:r>
              <a:rPr lang="zh-CN" altLang="en-US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）</a:t>
            </a:r>
            <a:r>
              <a:rPr lang="en-US" altLang="zh-CN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/SMA</a:t>
            </a:r>
            <a:r>
              <a:rPr lang="zh-CN" altLang="en-US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×</a:t>
            </a:r>
            <a:r>
              <a:rPr lang="en-US" altLang="zh-CN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100%</a:t>
            </a:r>
            <a:endParaRPr lang="en-US" altLang="zh-CN" sz="800" b="0" i="0">
              <a:solidFill>
                <a:srgbClr val="000000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</a:pPr>
            <a:r>
              <a:rPr lang="en-US" altLang="zh-CN" sz="800" b="1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​·</a:t>
            </a:r>
            <a:r>
              <a:rPr lang="zh-CN" altLang="en-US" sz="800" b="1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阈值判断：</a:t>
            </a:r>
            <a:r>
              <a:rPr lang="zh-CN" altLang="en-US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若偏离率超过正向阈值</a:t>
            </a:r>
            <a:r>
              <a:rPr lang="en-US" altLang="zh-CN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​</a:t>
            </a:r>
            <a:r>
              <a:rPr lang="zh-CN" altLang="en-US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（如</a:t>
            </a:r>
            <a:r>
              <a:rPr lang="en-US" altLang="zh-CN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+1.5%</a:t>
            </a:r>
            <a:r>
              <a:rPr lang="zh-CN" altLang="en-US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），生成买入信号</a:t>
            </a:r>
            <a:r>
              <a:rPr lang="en-US" altLang="zh-CN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​</a:t>
            </a:r>
            <a:r>
              <a:rPr lang="zh-CN" altLang="en-US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（假设价格超跌反弹）；若偏离率低于负向阈值</a:t>
            </a:r>
            <a:r>
              <a:rPr lang="en-US" altLang="zh-CN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​</a:t>
            </a:r>
            <a:r>
              <a:rPr lang="zh-CN" altLang="en-US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（如</a:t>
            </a:r>
            <a:r>
              <a:rPr lang="en-US" altLang="zh-CN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-1.5%</a:t>
            </a:r>
            <a:r>
              <a:rPr lang="zh-CN" altLang="en-US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），生成卖出信号</a:t>
            </a:r>
            <a:r>
              <a:rPr lang="en-US" altLang="zh-CN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​</a:t>
            </a:r>
            <a:r>
              <a:rPr lang="zh-CN" altLang="en-US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（假设价格超涨回调）。</a:t>
            </a:r>
            <a:endParaRPr lang="zh-CN" altLang="en-US" sz="800" b="0" i="0">
              <a:solidFill>
                <a:srgbClr val="000000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</a:pPr>
            <a:r>
              <a:rPr lang="en-US" altLang="zh-CN" sz="800" b="1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​·</a:t>
            </a:r>
            <a:r>
              <a:rPr lang="zh-CN" altLang="en-US" sz="800" b="1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信号过滤：</a:t>
            </a:r>
            <a:r>
              <a:rPr lang="zh-CN" altLang="en-US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为避免高频抖动，连续两次信号间隔需大于最小时间窗口（如</a:t>
            </a:r>
            <a:r>
              <a:rPr lang="en-US" altLang="zh-CN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5</a:t>
            </a:r>
            <a:r>
              <a:rPr lang="zh-CN" altLang="en-US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分钟）。</a:t>
            </a:r>
            <a:endParaRPr lang="zh-CN" altLang="en-US" sz="800" b="0" i="0">
              <a:solidFill>
                <a:srgbClr val="000000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1905" y="1955165"/>
            <a:ext cx="4610735" cy="82994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</a:pPr>
            <a:r>
              <a:rPr lang="en-US" altLang="zh-CN" sz="800" b="1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       ​</a:t>
            </a:r>
            <a:r>
              <a:rPr lang="zh-CN" altLang="en-US" sz="800" b="1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风险控制与资金管理</a:t>
            </a:r>
            <a:endParaRPr lang="zh-CN" altLang="en-US" sz="800" b="1" i="0">
              <a:solidFill>
                <a:srgbClr val="000000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</a:pPr>
            <a:r>
              <a:rPr lang="en-US" altLang="zh-CN" sz="800" b="1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·</a:t>
            </a:r>
            <a:r>
              <a:rPr lang="zh-CN" altLang="en-US" sz="800" b="1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全局仓位跟踪：</a:t>
            </a:r>
            <a:r>
              <a:rPr lang="zh-CN" altLang="en-US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维护一个实时更新的仓位账本，记录当前持有币种数量、可用资金、挂单占用资金等。其中设置</a:t>
            </a:r>
            <a:r>
              <a:rPr lang="zh-CN" altLang="en-US" sz="800" b="1" i="0" u="sng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预扣机制</a:t>
            </a:r>
            <a:r>
              <a:rPr lang="zh-CN" altLang="en-US" sz="800" b="0" i="0" u="none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，</a:t>
            </a:r>
            <a:r>
              <a:rPr lang="zh-CN" altLang="en-US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下单前，计算订单所需资金（买入：数量</a:t>
            </a:r>
            <a:r>
              <a:rPr lang="en-US" altLang="zh-CN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 </a:t>
            </a:r>
            <a:r>
              <a:rPr lang="en-US" altLang="en-US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×</a:t>
            </a:r>
            <a:r>
              <a:rPr lang="en-US" altLang="zh-CN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 </a:t>
            </a:r>
            <a:r>
              <a:rPr lang="zh-CN" altLang="en-US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价格；卖出：数量），检查可用资金是否充足，若不足则拒绝发单。</a:t>
            </a:r>
            <a:endParaRPr lang="zh-CN" altLang="en-US" sz="800" b="0" i="0">
              <a:solidFill>
                <a:srgbClr val="000000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</a:pPr>
            <a:r>
              <a:rPr lang="en-US" altLang="zh-CN" sz="800" b="1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​·</a:t>
            </a:r>
            <a:r>
              <a:rPr lang="zh-CN" altLang="en-US" sz="800" b="1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单笔风险限制：</a:t>
            </a:r>
            <a:r>
              <a:rPr lang="zh-CN" altLang="en-US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每笔订单最大不超过总资金的固定比例</a:t>
            </a:r>
            <a:r>
              <a:rPr lang="en-US" altLang="zh-CN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​</a:t>
            </a:r>
            <a:r>
              <a:rPr lang="zh-CN" altLang="en-US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（如</a:t>
            </a:r>
            <a:r>
              <a:rPr lang="en-US" altLang="zh-CN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2%</a:t>
            </a:r>
            <a:r>
              <a:rPr lang="zh-CN" altLang="en-US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），并采取</a:t>
            </a:r>
            <a:r>
              <a:rPr lang="zh-CN" altLang="en-US" sz="800" b="1" i="0" u="sng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动态调整</a:t>
            </a:r>
            <a:r>
              <a:rPr lang="zh-CN" altLang="en-US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，若波动率（如</a:t>
            </a:r>
            <a:r>
              <a:rPr lang="en-US" altLang="zh-CN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ATR</a:t>
            </a:r>
            <a:r>
              <a:rPr lang="zh-CN" altLang="en-US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指标）上升，自动降低单笔订单量。</a:t>
            </a:r>
            <a:endParaRPr lang="zh-CN" altLang="en-US" sz="800" b="0" i="0">
              <a:solidFill>
                <a:srgbClr val="000000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  <p:sp>
        <p:nvSpPr>
          <p:cNvPr id="24" name="流程图: 接点 4"/>
          <p:cNvSpPr/>
          <p:nvPr/>
        </p:nvSpPr>
        <p:spPr>
          <a:xfrm>
            <a:off x="145181" y="380272"/>
            <a:ext cx="109820" cy="109855"/>
          </a:xfrm>
          <a:prstGeom prst="flowChartConnector">
            <a:avLst/>
          </a:prstGeom>
          <a:solidFill>
            <a:srgbClr val="DBA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Times New Roman" panose="02020603050405020304" pitchFamily="18" charset="0"/>
              <a:ea typeface="楷体" panose="02010609060101010101" pitchFamily="49" charset="-122"/>
              <a:sym typeface="Times New Roman" panose="02020603050405020304" pitchFamily="18" charset="0"/>
            </a:endParaRPr>
          </a:p>
        </p:txBody>
      </p:sp>
      <p:sp>
        <p:nvSpPr>
          <p:cNvPr id="25" name="流程图: 接点 4"/>
          <p:cNvSpPr/>
          <p:nvPr/>
        </p:nvSpPr>
        <p:spPr>
          <a:xfrm>
            <a:off x="144546" y="2000157"/>
            <a:ext cx="109820" cy="109855"/>
          </a:xfrm>
          <a:prstGeom prst="flowChartConnector">
            <a:avLst/>
          </a:prstGeom>
          <a:solidFill>
            <a:srgbClr val="DBA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Times New Roman" panose="02020603050405020304" pitchFamily="18" charset="0"/>
              <a:ea typeface="楷体" panose="02010609060101010101" pitchFamily="49" charset="-122"/>
              <a:sym typeface="Times New Roman" panose="02020603050405020304" pitchFamily="18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0465" y="1235075"/>
            <a:ext cx="2067560" cy="66802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2875" y="2743835"/>
            <a:ext cx="1691640" cy="4000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对象 2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" name="think-cell 幻灯片" r:id="rId2" imgW="3810" imgH="3810" progId="TCLayout.ActiveDocument.1">
                  <p:embed/>
                </p:oleObj>
              </mc:Choice>
              <mc:Fallback>
                <p:oleObj name="think-cell 幻灯片" r:id="rId2" imgW="3810" imgH="3810" progId="TCLayout.ActiveDocument.1">
                  <p:embed/>
                  <p:pic>
                    <p:nvPicPr>
                      <p:cNvPr id="0" name="对象 2" hidden="1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object 2"/>
          <p:cNvSpPr txBox="1">
            <a:spLocks noGrp="1"/>
          </p:cNvSpPr>
          <p:nvPr>
            <p:ph type="title"/>
          </p:nvPr>
        </p:nvSpPr>
        <p:spPr>
          <a:xfrm>
            <a:off x="95299" y="59878"/>
            <a:ext cx="4458202" cy="23241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US" altLang="zh-CN" spc="-3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Order Execution and Algorithmic Trad</a:t>
            </a:r>
            <a:r>
              <a:rPr lang="en-US" altLang="zh-CN" spc="-3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ing</a:t>
            </a:r>
            <a:endParaRPr lang="en-US" altLang="zh-CN" spc="-3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0" y="3346348"/>
            <a:ext cx="4608195" cy="109855"/>
            <a:chOff x="0" y="3346348"/>
            <a:chExt cx="4608195" cy="109855"/>
          </a:xfrm>
        </p:grpSpPr>
        <p:sp>
          <p:nvSpPr>
            <p:cNvPr id="8" name="object 8"/>
            <p:cNvSpPr/>
            <p:nvPr/>
          </p:nvSpPr>
          <p:spPr>
            <a:xfrm>
              <a:off x="0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5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DBA000"/>
            </a:solidFill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ea typeface="楷体" panose="02010609060101010101" pitchFamily="49" charset="-122"/>
                <a:sym typeface="Times New Roman" panose="02020603050405020304" pitchFamily="18" charset="0"/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1535976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492A4E"/>
            </a:solidFill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ea typeface="楷体" panose="02010609060101010101" pitchFamily="49" charset="-122"/>
                <a:sym typeface="Times New Roman" panose="02020603050405020304" pitchFamily="18" charset="0"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3071952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DBA000"/>
            </a:solidFill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ea typeface="楷体" panose="02010609060101010101" pitchFamily="49" charset="-122"/>
                <a:sym typeface="Times New Roman" panose="02020603050405020304" pitchFamily="18" charset="0"/>
              </a:endParaRPr>
            </a:p>
          </p:txBody>
        </p:sp>
      </p:grp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xfrm>
            <a:off x="168627" y="3361686"/>
            <a:ext cx="1394696" cy="920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l"/>
            <a:r>
              <a:rPr lang="en-US" altLang="zh-CN" dirty="0">
                <a:solidFill>
                  <a:srgbClr val="555555"/>
                </a:solidFill>
                <a:latin typeface="Times New Roman" panose="02020603050405020304" pitchFamily="18" charset="0"/>
                <a:ea typeface="楷体" panose="02010609060101010101" pitchFamily="49" charset="-122"/>
                <a:sym typeface="Times New Roman" panose="02020603050405020304" pitchFamily="18" charset="0"/>
              </a:rPr>
              <a:t>Algorithm Trading</a:t>
            </a:r>
            <a:endParaRPr lang="en-US" altLang="zh-CN" dirty="0">
              <a:solidFill>
                <a:srgbClr val="555555"/>
              </a:solidFill>
              <a:latin typeface="Times New Roman" panose="02020603050405020304" pitchFamily="18" charset="0"/>
              <a:ea typeface="楷体" panose="02010609060101010101" pitchFamily="49" charset="-122"/>
              <a:sym typeface="Times New Roman" panose="02020603050405020304" pitchFamily="18" charset="0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114715" y="3351784"/>
            <a:ext cx="378460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675"/>
              </a:lnSpc>
            </a:pPr>
            <a:r>
              <a:rPr sz="600" dirty="0">
                <a:solidFill>
                  <a:srgbClr val="FFFF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MFE</a:t>
            </a:r>
            <a:r>
              <a:rPr sz="600" spc="70" dirty="0">
                <a:solidFill>
                  <a:srgbClr val="FFFF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 </a:t>
            </a:r>
            <a:r>
              <a:rPr sz="600" spc="-20" dirty="0">
                <a:solidFill>
                  <a:srgbClr val="FFFF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5</a:t>
            </a:r>
            <a:r>
              <a:rPr lang="en-US" altLang="zh-CN" sz="600" spc="-20" dirty="0">
                <a:solidFill>
                  <a:srgbClr val="FFFF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21</a:t>
            </a:r>
            <a:r>
              <a:rPr lang="en-US" altLang="en-US" sz="600" spc="-20" dirty="0">
                <a:solidFill>
                  <a:srgbClr val="FFFF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0</a:t>
            </a:r>
            <a:endParaRPr sz="6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dt" sz="half" idx="6"/>
          </p:nvPr>
        </p:nvSpPr>
        <p:spPr>
          <a:xfrm>
            <a:off x="3447655" y="3351784"/>
            <a:ext cx="744625" cy="86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75"/>
              </a:lnSpc>
            </a:pPr>
            <a:r>
              <a:rPr lang="en-US" altLang="zh-CN" spc="-1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April 25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,</a:t>
            </a:r>
            <a:r>
              <a:rPr lang="en-US" altLang="zh-CN" spc="15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 </a:t>
            </a:r>
            <a:r>
              <a:rPr lang="en-US" altLang="zh-CN" spc="-2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2025</a:t>
            </a:r>
            <a:endParaRPr lang="en-US" altLang="zh-CN" spc="-2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xfrm>
            <a:off x="4246797" y="3351784"/>
            <a:ext cx="306704" cy="86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75"/>
              </a:lnSpc>
            </a:pPr>
            <a:r>
              <a:rPr lang="en-US" spc="150" dirty="0">
                <a:latin typeface="Times New Roman" panose="02020603050405020304" pitchFamily="18" charset="0"/>
                <a:ea typeface="楷体" panose="02010609060101010101" pitchFamily="49" charset="-122"/>
                <a:sym typeface="Times New Roman" panose="02020603050405020304" pitchFamily="18" charset="0"/>
              </a:rPr>
              <a:t>5</a:t>
            </a:r>
            <a:r>
              <a:rPr spc="150" dirty="0">
                <a:latin typeface="Times New Roman" panose="02020603050405020304" pitchFamily="18" charset="0"/>
                <a:ea typeface="楷体" panose="02010609060101010101" pitchFamily="49" charset="-122"/>
                <a:sym typeface="Times New Roman" panose="02020603050405020304" pitchFamily="18" charset="0"/>
              </a:rPr>
              <a:t>/</a:t>
            </a:r>
            <a:r>
              <a:rPr lang="en-US" spc="150" dirty="0">
                <a:latin typeface="Times New Roman" panose="02020603050405020304" pitchFamily="18" charset="0"/>
                <a:ea typeface="楷体" panose="02010609060101010101" pitchFamily="49" charset="-122"/>
                <a:sym typeface="Times New Roman" panose="02020603050405020304" pitchFamily="18" charset="0"/>
              </a:rPr>
              <a:t>12</a:t>
            </a:r>
            <a:endParaRPr lang="en-US" spc="150" dirty="0">
              <a:latin typeface="Times New Roman" panose="02020603050405020304" pitchFamily="18" charset="0"/>
              <a:ea typeface="楷体" panose="02010609060101010101" pitchFamily="49" charset="-122"/>
              <a:sym typeface="Times New Roman" panose="02020603050405020304" pitchFamily="18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905" y="464820"/>
            <a:ext cx="4594860" cy="2692400"/>
          </a:xfrm>
          <a:prstGeom prst="rect">
            <a:avLst/>
          </a:prstGeom>
        </p:spPr>
        <p:txBody>
          <a:bodyPr wrap="square">
            <a:noAutofit/>
          </a:bodyPr>
          <a:p>
            <a:pPr marL="0" indent="0" eaLnBrk="1" fontAlgn="auto" latinLnBrk="0" hangingPunct="1">
              <a:lnSpc>
                <a:spcPts val="960"/>
              </a:lnSpc>
              <a:spcAft>
                <a:spcPts val="0"/>
              </a:spcAft>
            </a:pPr>
            <a:endParaRPr lang="zh-CN" altLang="en-US" sz="800" b="0" i="0">
              <a:solidFill>
                <a:srgbClr val="000000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0160" y="335280"/>
            <a:ext cx="4612005" cy="1076325"/>
          </a:xfrm>
          <a:prstGeom prst="rect">
            <a:avLst/>
          </a:prstGeom>
        </p:spPr>
        <p:txBody>
          <a:bodyPr wrap="square">
            <a:spAutoFit/>
          </a:bodyPr>
          <a:p>
            <a:pPr marL="0" lv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</a:pPr>
            <a:r>
              <a:rPr lang="en-US" altLang="zh-CN" sz="800" b="1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       </a:t>
            </a:r>
            <a:r>
              <a:rPr lang="zh-CN" altLang="en-US" sz="800" b="1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订单生成与执行</a:t>
            </a:r>
            <a:endParaRPr lang="zh-CN" altLang="en-US" sz="800" b="0" i="0">
              <a:solidFill>
                <a:srgbClr val="000000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</a:pPr>
            <a:r>
              <a:rPr lang="en-US" altLang="zh-CN" sz="800" b="1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​·</a:t>
            </a:r>
            <a:r>
              <a:rPr lang="zh-CN" altLang="en-US" sz="800" b="1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订单类型选择：</a:t>
            </a:r>
            <a:endParaRPr lang="zh-CN" altLang="en-US" sz="800" b="1" i="0">
              <a:solidFill>
                <a:srgbClr val="000000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</a:pPr>
            <a:r>
              <a:rPr lang="en-US" altLang="zh-CN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  </a:t>
            </a:r>
            <a:r>
              <a:rPr lang="zh-CN" altLang="en-US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（</a:t>
            </a:r>
            <a:r>
              <a:rPr lang="en-US" altLang="zh-CN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1</a:t>
            </a:r>
            <a:r>
              <a:rPr lang="zh-CN" altLang="en-US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）限价单（</a:t>
            </a:r>
            <a:r>
              <a:rPr lang="en-US" altLang="zh-CN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Limit Order</a:t>
            </a:r>
            <a:r>
              <a:rPr lang="zh-CN" altLang="en-US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）</a:t>
            </a:r>
            <a:r>
              <a:rPr lang="en-US" altLang="zh-CN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​</a:t>
            </a:r>
            <a:r>
              <a:rPr lang="zh-CN" altLang="en-US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：买入：以当前价格向下偏移</a:t>
            </a:r>
            <a:r>
              <a:rPr lang="en-US" altLang="zh-CN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N</a:t>
            </a:r>
            <a:r>
              <a:rPr lang="zh-CN" altLang="en-US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个基点（如</a:t>
            </a:r>
            <a:r>
              <a:rPr lang="en-US" altLang="zh-CN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-0.1%</a:t>
            </a:r>
            <a:r>
              <a:rPr lang="zh-CN" altLang="en-US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）挂单，提高成交概率。卖出：以当前价格向上偏移</a:t>
            </a:r>
            <a:r>
              <a:rPr lang="en-US" altLang="zh-CN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N</a:t>
            </a:r>
            <a:r>
              <a:rPr lang="zh-CN" altLang="en-US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个基点（如</a:t>
            </a:r>
            <a:r>
              <a:rPr lang="en-US" altLang="zh-CN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+0.1%</a:t>
            </a:r>
            <a:r>
              <a:rPr lang="zh-CN" altLang="en-US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）挂单。</a:t>
            </a:r>
            <a:endParaRPr lang="zh-CN" altLang="en-US" sz="800" b="0" i="0">
              <a:solidFill>
                <a:srgbClr val="000000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</a:pPr>
            <a:r>
              <a:rPr lang="en-US" altLang="zh-CN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 </a:t>
            </a:r>
            <a:r>
              <a:rPr lang="zh-CN" altLang="en-US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（</a:t>
            </a:r>
            <a:r>
              <a:rPr lang="en-US" altLang="zh-CN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2</a:t>
            </a:r>
            <a:r>
              <a:rPr lang="zh-CN" altLang="en-US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）</a:t>
            </a:r>
            <a:r>
              <a:rPr lang="en-US" altLang="zh-CN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​</a:t>
            </a:r>
            <a:r>
              <a:rPr lang="zh-CN" altLang="en-US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市价单（</a:t>
            </a:r>
            <a:r>
              <a:rPr lang="en-US" altLang="zh-CN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Market Order</a:t>
            </a:r>
            <a:r>
              <a:rPr lang="zh-CN" altLang="en-US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）</a:t>
            </a:r>
            <a:r>
              <a:rPr lang="en-US" altLang="zh-CN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​​</a:t>
            </a:r>
            <a:r>
              <a:rPr lang="zh-CN" altLang="en-US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（可选）：仅在极端行情（如偏离率超过</a:t>
            </a:r>
            <a:r>
              <a:rPr lang="en-US" altLang="zh-CN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5%</a:t>
            </a:r>
            <a:r>
              <a:rPr lang="zh-CN" altLang="en-US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）时使用，确保快速成交。</a:t>
            </a:r>
            <a:endParaRPr lang="zh-CN" altLang="en-US" sz="800" b="0" i="0">
              <a:solidFill>
                <a:srgbClr val="000000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</a:pPr>
            <a:r>
              <a:rPr lang="en-US" altLang="zh-CN" sz="800" b="1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​·</a:t>
            </a:r>
            <a:r>
              <a:rPr lang="zh-CN" altLang="en-US" sz="800" b="1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订单参数：</a:t>
            </a:r>
            <a:endParaRPr lang="zh-CN" altLang="en-US" sz="800" b="1" i="0">
              <a:solidFill>
                <a:srgbClr val="000000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</a:pPr>
            <a:r>
              <a:rPr lang="en-US" altLang="zh-CN" sz="800" b="1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  </a:t>
            </a:r>
            <a:r>
              <a:rPr lang="zh-CN" altLang="en-US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（</a:t>
            </a:r>
            <a:r>
              <a:rPr lang="en-US" altLang="zh-CN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1</a:t>
            </a:r>
            <a:r>
              <a:rPr lang="zh-CN" altLang="en-US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）固定参数：交易对（如</a:t>
            </a:r>
            <a:r>
              <a:rPr lang="en-US" altLang="zh-CN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BTC/USDT</a:t>
            </a:r>
            <a:r>
              <a:rPr lang="zh-CN" altLang="en-US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）、订单方向（多</a:t>
            </a:r>
            <a:r>
              <a:rPr lang="en-US" altLang="zh-CN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/</a:t>
            </a:r>
            <a:r>
              <a:rPr lang="zh-CN" altLang="en-US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空）、数量；</a:t>
            </a:r>
            <a:r>
              <a:rPr lang="en-US" altLang="zh-CN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                                              </a:t>
            </a:r>
            <a:endParaRPr lang="en-US" altLang="zh-CN" sz="800" b="0" i="0">
              <a:solidFill>
                <a:srgbClr val="000000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</a:pPr>
            <a:r>
              <a:rPr lang="en-US" altLang="zh-CN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  </a:t>
            </a:r>
            <a:r>
              <a:rPr lang="zh-CN" altLang="en-US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（</a:t>
            </a:r>
            <a:r>
              <a:rPr lang="en-US" altLang="zh-CN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2</a:t>
            </a:r>
            <a:r>
              <a:rPr lang="zh-CN" altLang="en-US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）动态参数：价格（根据限价偏移规则生成）。</a:t>
            </a:r>
            <a:endParaRPr lang="zh-CN" altLang="en-US" sz="800" b="0" i="0">
              <a:solidFill>
                <a:srgbClr val="000000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-2540" y="1370330"/>
            <a:ext cx="4610735" cy="95313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</a:pPr>
            <a:r>
              <a:rPr lang="en-US" altLang="zh-CN" sz="800" b="1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       ​</a:t>
            </a:r>
            <a:r>
              <a:rPr lang="zh-CN" altLang="en-US" sz="800" b="1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交易执行监控</a:t>
            </a:r>
            <a:endParaRPr lang="zh-CN" altLang="en-US" sz="800" b="1" i="0">
              <a:solidFill>
                <a:srgbClr val="000000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</a:pPr>
            <a:r>
              <a:rPr lang="en-US" altLang="zh-CN" sz="800" b="1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​·</a:t>
            </a:r>
            <a:r>
              <a:rPr lang="zh-CN" altLang="en-US" sz="800" b="1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滑点与延迟计算：</a:t>
            </a:r>
            <a:endParaRPr lang="zh-CN" altLang="en-US" sz="800" b="1" i="0">
              <a:solidFill>
                <a:srgbClr val="000000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</a:pPr>
            <a:r>
              <a:rPr lang="en-US" altLang="zh-CN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​     </a:t>
            </a:r>
            <a:r>
              <a:rPr lang="zh-CN" altLang="en-US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滑点：成交价与预期价的差值，包含绝对滑点与相对</a:t>
            </a:r>
            <a:r>
              <a:rPr lang="zh-CN" altLang="en-US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滑点。</a:t>
            </a:r>
            <a:endParaRPr lang="zh-CN" altLang="en-US" sz="800" b="0" i="0">
              <a:solidFill>
                <a:srgbClr val="000000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</a:pPr>
            <a:r>
              <a:rPr lang="en-US" altLang="zh-CN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                 </a:t>
            </a:r>
            <a:r>
              <a:rPr lang="zh-CN" altLang="en-US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绝对滑点：</a:t>
            </a:r>
            <a:r>
              <a:rPr lang="en-US" altLang="zh-CN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|</a:t>
            </a:r>
            <a:r>
              <a:rPr lang="zh-CN" altLang="en-US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实际成交价</a:t>
            </a:r>
            <a:r>
              <a:rPr lang="en-US" altLang="zh-CN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 - </a:t>
            </a:r>
            <a:r>
              <a:rPr lang="zh-CN" altLang="en-US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订单价</a:t>
            </a:r>
            <a:r>
              <a:rPr lang="en-US" altLang="zh-CN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|</a:t>
            </a:r>
            <a:endParaRPr lang="en-US" altLang="zh-CN" sz="800" b="0" i="0">
              <a:solidFill>
                <a:srgbClr val="000000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</a:pPr>
            <a:r>
              <a:rPr lang="en-US" altLang="zh-CN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                 </a:t>
            </a:r>
            <a:r>
              <a:rPr lang="zh-CN" altLang="en-US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相对滑点：</a:t>
            </a:r>
            <a:r>
              <a:rPr lang="en-US" altLang="zh-CN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(</a:t>
            </a:r>
            <a:r>
              <a:rPr lang="zh-CN" altLang="en-US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实际成交价</a:t>
            </a:r>
            <a:r>
              <a:rPr lang="en-US" altLang="zh-CN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 - </a:t>
            </a:r>
            <a:r>
              <a:rPr lang="zh-CN" altLang="en-US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订单价</a:t>
            </a:r>
            <a:r>
              <a:rPr lang="en-US" altLang="zh-CN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) / </a:t>
            </a:r>
            <a:r>
              <a:rPr lang="zh-CN" altLang="en-US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订单价</a:t>
            </a:r>
            <a:r>
              <a:rPr lang="en-US" altLang="zh-CN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 </a:t>
            </a:r>
            <a:r>
              <a:rPr lang="en-US" altLang="en-US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×</a:t>
            </a:r>
            <a:r>
              <a:rPr lang="en-US" altLang="zh-CN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 100%</a:t>
            </a:r>
            <a:endParaRPr lang="en-US" altLang="zh-CN" sz="800" b="0" i="0">
              <a:solidFill>
                <a:srgbClr val="000000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</a:pPr>
            <a:r>
              <a:rPr lang="en-US" altLang="zh-CN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​     </a:t>
            </a:r>
            <a:r>
              <a:rPr lang="zh-CN" altLang="en-US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延迟：从发单到成交的时间差（毫秒级）。</a:t>
            </a:r>
            <a:endParaRPr lang="zh-CN" altLang="en-US" sz="800" b="0" i="0">
              <a:solidFill>
                <a:srgbClr val="000000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</a:pPr>
            <a:r>
              <a:rPr lang="en-US" altLang="zh-CN" sz="800" b="1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​·</a:t>
            </a:r>
            <a:r>
              <a:rPr lang="zh-CN" altLang="en-US" sz="800" b="1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日志记录：</a:t>
            </a:r>
            <a:r>
              <a:rPr lang="zh-CN" altLang="en-US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记录每笔订单的最终状态（成交</a:t>
            </a:r>
            <a:r>
              <a:rPr lang="en-US" altLang="zh-CN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/</a:t>
            </a:r>
            <a:r>
              <a:rPr lang="zh-CN" altLang="en-US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撤单）、滑点、延迟、成交时间等，用于后续分析。</a:t>
            </a:r>
            <a:endParaRPr lang="zh-CN" altLang="en-US" sz="800" b="0" i="0">
              <a:solidFill>
                <a:srgbClr val="000000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  <p:sp>
        <p:nvSpPr>
          <p:cNvPr id="24" name="流程图: 接点 4"/>
          <p:cNvSpPr/>
          <p:nvPr/>
        </p:nvSpPr>
        <p:spPr>
          <a:xfrm>
            <a:off x="145181" y="380272"/>
            <a:ext cx="109820" cy="109855"/>
          </a:xfrm>
          <a:prstGeom prst="flowChartConnector">
            <a:avLst/>
          </a:prstGeom>
          <a:solidFill>
            <a:srgbClr val="DBA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Times New Roman" panose="02020603050405020304" pitchFamily="18" charset="0"/>
              <a:ea typeface="楷体" panose="02010609060101010101" pitchFamily="49" charset="-122"/>
              <a:sym typeface="Times New Roman" panose="02020603050405020304" pitchFamily="18" charset="0"/>
            </a:endParaRPr>
          </a:p>
        </p:txBody>
      </p:sp>
      <p:sp>
        <p:nvSpPr>
          <p:cNvPr id="25" name="流程图: 接点 4"/>
          <p:cNvSpPr/>
          <p:nvPr/>
        </p:nvSpPr>
        <p:spPr>
          <a:xfrm>
            <a:off x="144546" y="1417862"/>
            <a:ext cx="109820" cy="109855"/>
          </a:xfrm>
          <a:prstGeom prst="flowChartConnector">
            <a:avLst/>
          </a:prstGeom>
          <a:solidFill>
            <a:srgbClr val="DBA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Times New Roman" panose="02020603050405020304" pitchFamily="18" charset="0"/>
              <a:ea typeface="楷体" panose="02010609060101010101" pitchFamily="49" charset="-122"/>
              <a:sym typeface="Times New Roman" panose="02020603050405020304" pitchFamily="18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0015" y="2315210"/>
            <a:ext cx="1851660" cy="8915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对象 2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" name="think-cell 幻灯片" r:id="rId2" imgW="3810" imgH="3810" progId="TCLayout.ActiveDocument.1">
                  <p:embed/>
                </p:oleObj>
              </mc:Choice>
              <mc:Fallback>
                <p:oleObj name="think-cell 幻灯片" r:id="rId2" imgW="3810" imgH="3810" progId="TCLayout.ActiveDocument.1">
                  <p:embed/>
                  <p:pic>
                    <p:nvPicPr>
                      <p:cNvPr id="0" name="对象 2" hidden="1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object 2"/>
          <p:cNvSpPr txBox="1">
            <a:spLocks noGrp="1"/>
          </p:cNvSpPr>
          <p:nvPr>
            <p:ph type="title"/>
          </p:nvPr>
        </p:nvSpPr>
        <p:spPr>
          <a:xfrm>
            <a:off x="95299" y="59878"/>
            <a:ext cx="4458202" cy="23241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US" altLang="zh-CN" spc="-3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Order Execution and Algorithmic Trad</a:t>
            </a:r>
            <a:r>
              <a:rPr lang="en-US" altLang="zh-CN" spc="-3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ing</a:t>
            </a:r>
            <a:endParaRPr lang="en-US" altLang="zh-CN" spc="-3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0" y="3346348"/>
            <a:ext cx="4608195" cy="109855"/>
            <a:chOff x="0" y="3346348"/>
            <a:chExt cx="4608195" cy="109855"/>
          </a:xfrm>
        </p:grpSpPr>
        <p:sp>
          <p:nvSpPr>
            <p:cNvPr id="8" name="object 8"/>
            <p:cNvSpPr/>
            <p:nvPr/>
          </p:nvSpPr>
          <p:spPr>
            <a:xfrm>
              <a:off x="0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5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DBA000"/>
            </a:solidFill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ea typeface="楷体" panose="02010609060101010101" pitchFamily="49" charset="-122"/>
                <a:sym typeface="Times New Roman" panose="02020603050405020304" pitchFamily="18" charset="0"/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1535976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492A4E"/>
            </a:solidFill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ea typeface="楷体" panose="02010609060101010101" pitchFamily="49" charset="-122"/>
                <a:sym typeface="Times New Roman" panose="02020603050405020304" pitchFamily="18" charset="0"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3071952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DBA000"/>
            </a:solidFill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ea typeface="楷体" panose="02010609060101010101" pitchFamily="49" charset="-122"/>
                <a:sym typeface="Times New Roman" panose="02020603050405020304" pitchFamily="18" charset="0"/>
              </a:endParaRPr>
            </a:p>
          </p:txBody>
        </p:sp>
      </p:grp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xfrm>
            <a:off x="168627" y="3361686"/>
            <a:ext cx="1394696" cy="920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l"/>
            <a:r>
              <a:rPr lang="en-US" altLang="zh-CN" dirty="0">
                <a:solidFill>
                  <a:srgbClr val="555555"/>
                </a:solidFill>
                <a:latin typeface="Times New Roman" panose="02020603050405020304" pitchFamily="18" charset="0"/>
                <a:ea typeface="楷体" panose="02010609060101010101" pitchFamily="49" charset="-122"/>
                <a:sym typeface="Times New Roman" panose="02020603050405020304" pitchFamily="18" charset="0"/>
              </a:rPr>
              <a:t>Algorithm Trading</a:t>
            </a:r>
            <a:endParaRPr lang="en-US" altLang="zh-CN" dirty="0">
              <a:solidFill>
                <a:srgbClr val="555555"/>
              </a:solidFill>
              <a:latin typeface="Times New Roman" panose="02020603050405020304" pitchFamily="18" charset="0"/>
              <a:ea typeface="楷体" panose="02010609060101010101" pitchFamily="49" charset="-122"/>
              <a:sym typeface="Times New Roman" panose="02020603050405020304" pitchFamily="18" charset="0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114715" y="3351784"/>
            <a:ext cx="378460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675"/>
              </a:lnSpc>
            </a:pPr>
            <a:r>
              <a:rPr sz="600" dirty="0">
                <a:solidFill>
                  <a:srgbClr val="FFFF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MFE</a:t>
            </a:r>
            <a:r>
              <a:rPr sz="600" spc="70" dirty="0">
                <a:solidFill>
                  <a:srgbClr val="FFFF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 </a:t>
            </a:r>
            <a:r>
              <a:rPr sz="600" spc="-20" dirty="0">
                <a:solidFill>
                  <a:srgbClr val="FFFF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5</a:t>
            </a:r>
            <a:r>
              <a:rPr lang="en-US" altLang="zh-CN" sz="600" spc="-20" dirty="0">
                <a:solidFill>
                  <a:srgbClr val="FFFF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21</a:t>
            </a:r>
            <a:r>
              <a:rPr lang="en-US" altLang="en-US" sz="600" spc="-20" dirty="0">
                <a:solidFill>
                  <a:srgbClr val="FFFF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0</a:t>
            </a:r>
            <a:endParaRPr sz="6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dt" sz="half" idx="6"/>
          </p:nvPr>
        </p:nvSpPr>
        <p:spPr>
          <a:xfrm>
            <a:off x="3447655" y="3351784"/>
            <a:ext cx="744625" cy="86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75"/>
              </a:lnSpc>
            </a:pPr>
            <a:r>
              <a:rPr lang="en-US" altLang="zh-CN" spc="-1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April 25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,</a:t>
            </a:r>
            <a:r>
              <a:rPr lang="en-US" altLang="zh-CN" spc="15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 </a:t>
            </a:r>
            <a:r>
              <a:rPr lang="en-US" altLang="zh-CN" spc="-2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2025</a:t>
            </a:r>
            <a:endParaRPr lang="en-US" altLang="zh-CN" spc="-2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xfrm>
            <a:off x="4246797" y="3351784"/>
            <a:ext cx="306704" cy="86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75"/>
              </a:lnSpc>
            </a:pPr>
            <a:r>
              <a:rPr lang="en-US" spc="150" dirty="0">
                <a:latin typeface="Times New Roman" panose="02020603050405020304" pitchFamily="18" charset="0"/>
                <a:ea typeface="楷体" panose="02010609060101010101" pitchFamily="49" charset="-122"/>
                <a:sym typeface="Times New Roman" panose="02020603050405020304" pitchFamily="18" charset="0"/>
              </a:rPr>
              <a:t>6</a:t>
            </a:r>
            <a:r>
              <a:rPr spc="150" dirty="0">
                <a:latin typeface="Times New Roman" panose="02020603050405020304" pitchFamily="18" charset="0"/>
                <a:ea typeface="楷体" panose="02010609060101010101" pitchFamily="49" charset="-122"/>
                <a:sym typeface="Times New Roman" panose="02020603050405020304" pitchFamily="18" charset="0"/>
              </a:rPr>
              <a:t>/</a:t>
            </a:r>
            <a:r>
              <a:rPr lang="en-US" spc="150" dirty="0">
                <a:latin typeface="Times New Roman" panose="02020603050405020304" pitchFamily="18" charset="0"/>
                <a:ea typeface="楷体" panose="02010609060101010101" pitchFamily="49" charset="-122"/>
                <a:sym typeface="Times New Roman" panose="02020603050405020304" pitchFamily="18" charset="0"/>
              </a:rPr>
              <a:t>12</a:t>
            </a:r>
            <a:endParaRPr lang="en-US" spc="150" dirty="0">
              <a:latin typeface="Times New Roman" panose="02020603050405020304" pitchFamily="18" charset="0"/>
              <a:ea typeface="楷体" panose="02010609060101010101" pitchFamily="49" charset="-122"/>
              <a:sym typeface="Times New Roman" panose="02020603050405020304" pitchFamily="18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905" y="464820"/>
            <a:ext cx="4594860" cy="2692400"/>
          </a:xfrm>
          <a:prstGeom prst="rect">
            <a:avLst/>
          </a:prstGeom>
        </p:spPr>
        <p:txBody>
          <a:bodyPr wrap="square">
            <a:noAutofit/>
          </a:bodyPr>
          <a:p>
            <a:pPr marL="0" indent="0" eaLnBrk="1" fontAlgn="auto" latinLnBrk="0" hangingPunct="1">
              <a:lnSpc>
                <a:spcPts val="960"/>
              </a:lnSpc>
              <a:spcAft>
                <a:spcPts val="0"/>
              </a:spcAft>
            </a:pPr>
            <a:endParaRPr lang="zh-CN" altLang="en-US" sz="800" b="0" i="0">
              <a:solidFill>
                <a:srgbClr val="000000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0160" y="335280"/>
            <a:ext cx="4612005" cy="1076325"/>
          </a:xfrm>
          <a:prstGeom prst="rect">
            <a:avLst/>
          </a:prstGeom>
        </p:spPr>
        <p:txBody>
          <a:bodyPr wrap="square">
            <a:spAutoFit/>
          </a:bodyPr>
          <a:p>
            <a:pPr marL="0" lv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</a:pPr>
            <a:r>
              <a:rPr lang="en-US" altLang="zh-CN" sz="800" b="1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       </a:t>
            </a:r>
            <a:r>
              <a:rPr lang="zh-CN" altLang="en-US" sz="800" b="1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交易后处理</a:t>
            </a:r>
            <a:endParaRPr lang="zh-CN" altLang="en-US" sz="800" b="0" i="0">
              <a:solidFill>
                <a:srgbClr val="000000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</a:pPr>
            <a:r>
              <a:rPr lang="en-US" altLang="zh-CN" sz="800" b="1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​·</a:t>
            </a:r>
            <a:r>
              <a:rPr lang="zh-CN" altLang="en-US" sz="800" b="1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仓位更新：</a:t>
            </a:r>
            <a:r>
              <a:rPr lang="zh-CN" altLang="en-US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成交后实时更新全局账本。</a:t>
            </a:r>
            <a:endParaRPr lang="zh-CN" altLang="en-US" sz="800" b="0" i="0">
              <a:solidFill>
                <a:srgbClr val="000000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</a:pPr>
            <a:r>
              <a:rPr lang="en-US" altLang="zh-CN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          </a:t>
            </a:r>
            <a:r>
              <a:rPr lang="zh-CN" altLang="en-US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买入：减少可用资金，增加持仓数量。</a:t>
            </a:r>
            <a:r>
              <a:rPr lang="en-US" altLang="zh-CN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 </a:t>
            </a:r>
            <a:endParaRPr lang="zh-CN" altLang="en-US" sz="800" b="0" i="0">
              <a:solidFill>
                <a:srgbClr val="000000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</a:pPr>
            <a:r>
              <a:rPr lang="en-US" altLang="zh-CN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          </a:t>
            </a:r>
            <a:r>
              <a:rPr lang="zh-CN" altLang="en-US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卖出：减少持仓数量，增加可用资金。</a:t>
            </a:r>
            <a:endParaRPr lang="zh-CN" altLang="en-US" sz="800" b="0" i="0">
              <a:solidFill>
                <a:srgbClr val="000000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</a:pPr>
            <a:r>
              <a:rPr lang="en-US" altLang="zh-CN" sz="800" b="1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​·</a:t>
            </a:r>
            <a:r>
              <a:rPr lang="zh-CN" altLang="en-US" sz="800" b="1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异常处理：</a:t>
            </a:r>
            <a:endParaRPr lang="zh-CN" altLang="en-US" sz="800" b="1" i="0">
              <a:solidFill>
                <a:srgbClr val="000000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</a:pPr>
            <a:r>
              <a:rPr lang="en-US" altLang="zh-CN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​     </a:t>
            </a:r>
            <a:r>
              <a:rPr lang="zh-CN" altLang="en-US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部分成交：剩余未成交部分自动撤单或挂单续存。</a:t>
            </a:r>
            <a:endParaRPr lang="zh-CN" altLang="en-US" sz="800" b="0" i="0">
              <a:solidFill>
                <a:srgbClr val="000000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</a:pPr>
            <a:r>
              <a:rPr lang="en-US" altLang="zh-CN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​     </a:t>
            </a:r>
            <a:r>
              <a:rPr lang="zh-CN" altLang="en-US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交易所拒单</a:t>
            </a:r>
            <a:r>
              <a:rPr lang="en-US" altLang="zh-CN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​</a:t>
            </a:r>
            <a:r>
              <a:rPr lang="zh-CN" altLang="en-US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（如价格超出范围）：触发告警并记录原因。</a:t>
            </a:r>
            <a:endParaRPr lang="zh-CN" altLang="en-US" sz="800" b="0" i="0">
              <a:solidFill>
                <a:srgbClr val="000000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</a:pPr>
            <a:r>
              <a:rPr lang="en-US" altLang="zh-CN" sz="800" b="1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​·</a:t>
            </a:r>
            <a:r>
              <a:rPr lang="zh-CN" altLang="en-US" sz="800" b="1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对账机制：</a:t>
            </a:r>
            <a:r>
              <a:rPr lang="zh-CN" altLang="en-US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定期与交易所</a:t>
            </a:r>
            <a:r>
              <a:rPr lang="en-US" altLang="zh-CN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API</a:t>
            </a:r>
            <a:r>
              <a:rPr lang="zh-CN" altLang="en-US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核对持仓和资金，确保本地账本与交易所数据一致。</a:t>
            </a:r>
            <a:endParaRPr lang="zh-CN" altLang="en-US" sz="800" b="0" i="0">
              <a:solidFill>
                <a:srgbClr val="000000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-6350" y="1483360"/>
            <a:ext cx="4628515" cy="1456055"/>
          </a:xfrm>
          <a:prstGeom prst="rect">
            <a:avLst/>
          </a:prstGeom>
        </p:spPr>
        <p:txBody>
          <a:bodyPr wrap="square">
            <a:noAutofit/>
          </a:bodyPr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</a:pPr>
            <a:r>
              <a:rPr lang="en-US" altLang="zh-CN" sz="800" b="1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       ​</a:t>
            </a:r>
            <a:r>
              <a:rPr lang="zh-CN" altLang="en-US" sz="800" b="1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整体流程</a:t>
            </a:r>
            <a:r>
              <a:rPr lang="zh-CN" altLang="en-US" sz="800" b="1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总结</a:t>
            </a:r>
            <a:endParaRPr lang="zh-CN" altLang="en-US" sz="800" b="1" i="0">
              <a:solidFill>
                <a:srgbClr val="000000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</a:pPr>
            <a:endParaRPr lang="zh-CN" altLang="en-US" sz="800" b="1" i="0">
              <a:solidFill>
                <a:srgbClr val="000000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</a:pPr>
            <a:r>
              <a:rPr lang="en-US" altLang="zh-CN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​      1.</a:t>
            </a:r>
            <a:r>
              <a:rPr lang="zh-CN" altLang="en-US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市场数据到达</a:t>
            </a:r>
            <a:r>
              <a:rPr lang="en-US" altLang="zh-CN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   →   2. </a:t>
            </a:r>
            <a:r>
              <a:rPr lang="zh-CN" altLang="en-US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计算偏离率</a:t>
            </a:r>
            <a:r>
              <a:rPr lang="en-US" altLang="zh-CN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   →   3. </a:t>
            </a:r>
            <a:r>
              <a:rPr lang="zh-CN" altLang="en-US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触发信号</a:t>
            </a:r>
            <a:endParaRPr lang="zh-CN" altLang="en-US" sz="800" b="0" i="0">
              <a:solidFill>
                <a:srgbClr val="000000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</a:pPr>
            <a:r>
              <a:rPr lang="en-US" altLang="zh-CN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                                                      ↓</a:t>
            </a:r>
            <a:endParaRPr lang="en-US" altLang="zh-CN" sz="800" b="0" i="0">
              <a:solidFill>
                <a:srgbClr val="000000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</a:pPr>
            <a:r>
              <a:rPr lang="en-US" altLang="zh-CN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                                          4. </a:t>
            </a:r>
            <a:r>
              <a:rPr lang="zh-CN" altLang="en-US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风险检查（资金</a:t>
            </a:r>
            <a:r>
              <a:rPr lang="en-US" altLang="zh-CN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/</a:t>
            </a:r>
            <a:r>
              <a:rPr lang="zh-CN" altLang="en-US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仓位</a:t>
            </a:r>
            <a:r>
              <a:rPr lang="en-US" altLang="zh-CN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/</a:t>
            </a:r>
            <a:r>
              <a:rPr lang="zh-CN" altLang="en-US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风险）</a:t>
            </a:r>
            <a:r>
              <a:rPr lang="en-US" altLang="zh-CN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→ 4.1</a:t>
            </a:r>
            <a:r>
              <a:rPr lang="zh-CN" altLang="en-US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通过</a:t>
            </a:r>
            <a:r>
              <a:rPr lang="en-US" altLang="zh-CN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 →  4.1.1.</a:t>
            </a:r>
            <a:r>
              <a:rPr lang="zh-CN" altLang="en-US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生成订单（限价</a:t>
            </a:r>
            <a:r>
              <a:rPr lang="en-US" altLang="zh-CN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/</a:t>
            </a:r>
            <a:r>
              <a:rPr lang="zh-CN" altLang="en-US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市价）</a:t>
            </a:r>
            <a:endParaRPr lang="zh-CN" altLang="en-US" sz="800" b="0" i="0">
              <a:solidFill>
                <a:srgbClr val="000000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</a:pPr>
            <a:r>
              <a:rPr lang="en-US" altLang="zh-CN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                                                      ↓                                                                              ↓</a:t>
            </a:r>
            <a:endParaRPr lang="en-US" altLang="zh-CN" sz="800" b="0" i="0">
              <a:solidFill>
                <a:srgbClr val="000000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</a:pPr>
            <a:r>
              <a:rPr lang="en-US" altLang="zh-CN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                                         4.2.   </a:t>
            </a:r>
            <a:r>
              <a:rPr lang="zh-CN" altLang="en-US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不通过</a:t>
            </a:r>
            <a:r>
              <a:rPr lang="en-US" altLang="zh-CN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                                                          4.1.1.1. </a:t>
            </a:r>
            <a:r>
              <a:rPr lang="zh-CN" altLang="en-US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发送交易所</a:t>
            </a:r>
            <a:r>
              <a:rPr lang="en-US" altLang="zh-CN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     </a:t>
            </a:r>
            <a:endParaRPr lang="zh-CN" altLang="en-US" sz="800" b="0" i="0">
              <a:solidFill>
                <a:srgbClr val="000000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</a:pPr>
            <a:r>
              <a:rPr lang="en-US" altLang="zh-CN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                                                      ↓                                                                              </a:t>
            </a:r>
            <a:r>
              <a:rPr lang="en-US" altLang="zh-CN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↓</a:t>
            </a:r>
            <a:endParaRPr lang="en-US" altLang="zh-CN" sz="800" b="0" i="0">
              <a:solidFill>
                <a:srgbClr val="000000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</a:pPr>
            <a:r>
              <a:rPr lang="en-US" altLang="zh-CN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                                    4.2.1.  </a:t>
            </a:r>
            <a:r>
              <a:rPr lang="zh-CN" altLang="en-US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拒绝并记录</a:t>
            </a:r>
            <a:r>
              <a:rPr lang="en-US" altLang="zh-CN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                                                     4.1.1.2. </a:t>
            </a:r>
            <a:r>
              <a:rPr lang="zh-CN" altLang="en-US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监控成交</a:t>
            </a:r>
            <a:r>
              <a:rPr lang="zh-CN" altLang="en-US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状态</a:t>
            </a:r>
            <a:endParaRPr lang="zh-CN" altLang="en-US" sz="800" b="0" i="0">
              <a:solidFill>
                <a:srgbClr val="000000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</a:pPr>
            <a:r>
              <a:rPr lang="en-US" altLang="zh-CN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                                                      ↓                                                                              ↓</a:t>
            </a:r>
            <a:endParaRPr lang="en-US" altLang="zh-CN" sz="800" b="0" i="0">
              <a:solidFill>
                <a:srgbClr val="000000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</a:pPr>
            <a:r>
              <a:rPr lang="en-US" altLang="zh-CN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                                 4.2.1.1.        </a:t>
            </a:r>
            <a:r>
              <a:rPr lang="zh-CN" altLang="en-US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结束</a:t>
            </a:r>
            <a:r>
              <a:rPr lang="en-US" altLang="zh-CN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                                                           4.1.1.3. </a:t>
            </a:r>
            <a:r>
              <a:rPr lang="zh-CN" altLang="en-US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更新仓位</a:t>
            </a:r>
            <a:r>
              <a:rPr lang="en-US" altLang="zh-CN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&amp;</a:t>
            </a:r>
            <a:r>
              <a:rPr lang="zh-CN" altLang="en-US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记录</a:t>
            </a:r>
            <a:r>
              <a:rPr lang="zh-CN" altLang="en-US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日志</a:t>
            </a:r>
            <a:endParaRPr lang="zh-CN" altLang="en-US" sz="800" b="0" i="0">
              <a:solidFill>
                <a:srgbClr val="000000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  <p:sp>
        <p:nvSpPr>
          <p:cNvPr id="24" name="流程图: 接点 4"/>
          <p:cNvSpPr/>
          <p:nvPr/>
        </p:nvSpPr>
        <p:spPr>
          <a:xfrm>
            <a:off x="145181" y="380272"/>
            <a:ext cx="109820" cy="109855"/>
          </a:xfrm>
          <a:prstGeom prst="flowChartConnector">
            <a:avLst/>
          </a:prstGeom>
          <a:solidFill>
            <a:srgbClr val="DBA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Times New Roman" panose="02020603050405020304" pitchFamily="18" charset="0"/>
              <a:ea typeface="楷体" panose="02010609060101010101" pitchFamily="49" charset="-122"/>
              <a:sym typeface="Times New Roman" panose="02020603050405020304" pitchFamily="18" charset="0"/>
            </a:endParaRPr>
          </a:p>
        </p:txBody>
      </p:sp>
      <p:sp>
        <p:nvSpPr>
          <p:cNvPr id="25" name="流程图: 接点 4"/>
          <p:cNvSpPr/>
          <p:nvPr/>
        </p:nvSpPr>
        <p:spPr>
          <a:xfrm>
            <a:off x="145181" y="1542322"/>
            <a:ext cx="109820" cy="109855"/>
          </a:xfrm>
          <a:prstGeom prst="flowChartConnector">
            <a:avLst/>
          </a:prstGeom>
          <a:solidFill>
            <a:srgbClr val="DBA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Times New Roman" panose="02020603050405020304" pitchFamily="18" charset="0"/>
              <a:ea typeface="楷体" panose="02010609060101010101" pitchFamily="49" charset="-122"/>
              <a:sym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对象 2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" name="think-cell 幻灯片" r:id="rId2" imgW="3810" imgH="3810" progId="TCLayout.ActiveDocument.1">
                  <p:embed/>
                </p:oleObj>
              </mc:Choice>
              <mc:Fallback>
                <p:oleObj name="think-cell 幻灯片" r:id="rId2" imgW="3810" imgH="3810" progId="TCLayout.ActiveDocument.1">
                  <p:embed/>
                  <p:pic>
                    <p:nvPicPr>
                      <p:cNvPr id="0" name="对象 2" hidden="1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object 2"/>
          <p:cNvSpPr txBox="1">
            <a:spLocks noGrp="1"/>
          </p:cNvSpPr>
          <p:nvPr>
            <p:ph type="title"/>
          </p:nvPr>
        </p:nvSpPr>
        <p:spPr>
          <a:xfrm>
            <a:off x="95299" y="59878"/>
            <a:ext cx="4458202" cy="23241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US" altLang="zh-CN" spc="-3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Trading Strategy</a:t>
            </a:r>
            <a:endParaRPr lang="en-US" spc="-3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0" y="3346348"/>
            <a:ext cx="4608195" cy="109855"/>
            <a:chOff x="0" y="3346348"/>
            <a:chExt cx="4608195" cy="109855"/>
          </a:xfrm>
        </p:grpSpPr>
        <p:sp>
          <p:nvSpPr>
            <p:cNvPr id="8" name="object 8"/>
            <p:cNvSpPr/>
            <p:nvPr/>
          </p:nvSpPr>
          <p:spPr>
            <a:xfrm>
              <a:off x="0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5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DBA000"/>
            </a:solidFill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ea typeface="楷体" panose="02010609060101010101" pitchFamily="49" charset="-122"/>
                <a:sym typeface="Times New Roman" panose="02020603050405020304" pitchFamily="18" charset="0"/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1535976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492A4E"/>
            </a:solidFill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ea typeface="楷体" panose="02010609060101010101" pitchFamily="49" charset="-122"/>
                <a:sym typeface="Times New Roman" panose="02020603050405020304" pitchFamily="18" charset="0"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3071952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DBA000"/>
            </a:solidFill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ea typeface="楷体" panose="02010609060101010101" pitchFamily="49" charset="-122"/>
                <a:sym typeface="Times New Roman" panose="02020603050405020304" pitchFamily="18" charset="0"/>
              </a:endParaRPr>
            </a:p>
          </p:txBody>
        </p:sp>
      </p:grp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xfrm>
            <a:off x="168627" y="3361686"/>
            <a:ext cx="1394696" cy="920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l"/>
            <a:r>
              <a:rPr lang="en-US" altLang="zh-CN" dirty="0">
                <a:solidFill>
                  <a:srgbClr val="555555"/>
                </a:solidFill>
                <a:latin typeface="Times New Roman" panose="02020603050405020304" pitchFamily="18" charset="0"/>
                <a:ea typeface="楷体" panose="02010609060101010101" pitchFamily="49" charset="-122"/>
                <a:sym typeface="Times New Roman" panose="02020603050405020304" pitchFamily="18" charset="0"/>
              </a:rPr>
              <a:t>Algorithm Trading</a:t>
            </a:r>
            <a:endParaRPr lang="en-US" altLang="zh-CN" dirty="0">
              <a:solidFill>
                <a:srgbClr val="555555"/>
              </a:solidFill>
              <a:latin typeface="Times New Roman" panose="02020603050405020304" pitchFamily="18" charset="0"/>
              <a:ea typeface="楷体" panose="02010609060101010101" pitchFamily="49" charset="-122"/>
              <a:sym typeface="Times New Roman" panose="02020603050405020304" pitchFamily="18" charset="0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114715" y="3351784"/>
            <a:ext cx="378460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675"/>
              </a:lnSpc>
            </a:pPr>
            <a:r>
              <a:rPr sz="600" dirty="0">
                <a:solidFill>
                  <a:srgbClr val="FFFF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MFE</a:t>
            </a:r>
            <a:r>
              <a:rPr sz="600" spc="70" dirty="0">
                <a:solidFill>
                  <a:srgbClr val="FFFF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 </a:t>
            </a:r>
            <a:r>
              <a:rPr sz="600" spc="-20" dirty="0">
                <a:solidFill>
                  <a:srgbClr val="FFFF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5</a:t>
            </a:r>
            <a:r>
              <a:rPr lang="en-US" altLang="zh-CN" sz="600" spc="-20" dirty="0">
                <a:solidFill>
                  <a:srgbClr val="FFFF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21</a:t>
            </a:r>
            <a:r>
              <a:rPr lang="en-US" altLang="en-US" sz="600" spc="-20" dirty="0">
                <a:solidFill>
                  <a:srgbClr val="FFFF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0</a:t>
            </a:r>
            <a:endParaRPr sz="6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dt" sz="half" idx="6"/>
          </p:nvPr>
        </p:nvSpPr>
        <p:spPr>
          <a:xfrm>
            <a:off x="3447655" y="3351784"/>
            <a:ext cx="744625" cy="86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75"/>
              </a:lnSpc>
            </a:pPr>
            <a:r>
              <a:rPr lang="en-US" altLang="zh-CN" spc="-1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April 25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,</a:t>
            </a:r>
            <a:r>
              <a:rPr lang="en-US" altLang="zh-CN" spc="15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 </a:t>
            </a:r>
            <a:r>
              <a:rPr lang="en-US" altLang="zh-CN" spc="-2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2025</a:t>
            </a:r>
            <a:endParaRPr lang="en-US" altLang="zh-CN" spc="-2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xfrm>
            <a:off x="4246797" y="3351784"/>
            <a:ext cx="306704" cy="86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75"/>
              </a:lnSpc>
            </a:pPr>
            <a:r>
              <a:rPr lang="en-US" spc="150" dirty="0">
                <a:latin typeface="Times New Roman" panose="02020603050405020304" pitchFamily="18" charset="0"/>
                <a:ea typeface="楷体" panose="02010609060101010101" pitchFamily="49" charset="-122"/>
                <a:sym typeface="Times New Roman" panose="02020603050405020304" pitchFamily="18" charset="0"/>
              </a:rPr>
              <a:t>7</a:t>
            </a:r>
            <a:r>
              <a:rPr spc="150" dirty="0">
                <a:latin typeface="Times New Roman" panose="02020603050405020304" pitchFamily="18" charset="0"/>
                <a:ea typeface="楷体" panose="02010609060101010101" pitchFamily="49" charset="-122"/>
                <a:sym typeface="Times New Roman" panose="02020603050405020304" pitchFamily="18" charset="0"/>
              </a:rPr>
              <a:t>/</a:t>
            </a:r>
            <a:r>
              <a:rPr lang="en-US" spc="150" dirty="0">
                <a:latin typeface="Times New Roman" panose="02020603050405020304" pitchFamily="18" charset="0"/>
                <a:ea typeface="楷体" panose="02010609060101010101" pitchFamily="49" charset="-122"/>
                <a:sym typeface="Times New Roman" panose="02020603050405020304" pitchFamily="18" charset="0"/>
              </a:rPr>
              <a:t>12</a:t>
            </a:r>
            <a:endParaRPr lang="en-US" spc="150" dirty="0">
              <a:latin typeface="Times New Roman" panose="02020603050405020304" pitchFamily="18" charset="0"/>
              <a:ea typeface="楷体" panose="02010609060101010101" pitchFamily="49" charset="-122"/>
              <a:sym typeface="Times New Roman" panose="02020603050405020304" pitchFamily="18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905" y="464820"/>
            <a:ext cx="4594860" cy="2692400"/>
          </a:xfrm>
          <a:prstGeom prst="rect">
            <a:avLst/>
          </a:prstGeom>
        </p:spPr>
        <p:txBody>
          <a:bodyPr wrap="square">
            <a:noAutofit/>
          </a:bodyPr>
          <a:p>
            <a:pPr marL="0" indent="0" eaLnBrk="1" fontAlgn="auto" latinLnBrk="0" hangingPunct="1">
              <a:lnSpc>
                <a:spcPts val="960"/>
              </a:lnSpc>
              <a:spcAft>
                <a:spcPts val="0"/>
              </a:spcAft>
            </a:pPr>
            <a:r>
              <a:rPr lang="zh-CN" altLang="en-US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通过</a:t>
            </a:r>
            <a:r>
              <a:rPr lang="en-US" altLang="zh-CN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 </a:t>
            </a:r>
            <a:r>
              <a:rPr lang="zh-CN" altLang="en-US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移动平均线（</a:t>
            </a:r>
            <a:r>
              <a:rPr lang="en-US" altLang="zh-CN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MA</a:t>
            </a:r>
            <a:r>
              <a:rPr lang="zh-CN" altLang="en-US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）和</a:t>
            </a:r>
            <a:r>
              <a:rPr lang="en-US" altLang="zh-CN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 </a:t>
            </a:r>
            <a:r>
              <a:rPr lang="zh-CN" altLang="en-US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相对强弱指数（</a:t>
            </a:r>
            <a:r>
              <a:rPr lang="en-US" altLang="zh-CN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RSI</a:t>
            </a:r>
            <a:r>
              <a:rPr lang="zh-CN" altLang="en-US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）双重过滤，判断市场趋势和超买超卖状态，实现以下目标：</a:t>
            </a:r>
            <a:endParaRPr lang="zh-CN" altLang="en-US" sz="800" b="0" i="0">
              <a:solidFill>
                <a:srgbClr val="000000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marL="0" indent="0" eaLnBrk="1" fontAlgn="auto" latinLnBrk="0" hangingPunct="1">
              <a:lnSpc>
                <a:spcPts val="960"/>
              </a:lnSpc>
              <a:spcAft>
                <a:spcPts val="0"/>
              </a:spcAft>
            </a:pPr>
            <a:r>
              <a:rPr lang="zh-CN" altLang="en-US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趋势识别：利用快慢速</a:t>
            </a:r>
            <a:r>
              <a:rPr lang="en-US" altLang="zh-CN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 MA </a:t>
            </a:r>
            <a:r>
              <a:rPr lang="zh-CN" altLang="en-US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交叉（金叉</a:t>
            </a:r>
            <a:r>
              <a:rPr lang="en-US" altLang="zh-CN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 / </a:t>
            </a:r>
            <a:r>
              <a:rPr lang="zh-CN" altLang="en-US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死叉）判断趋势方向。</a:t>
            </a:r>
            <a:endParaRPr lang="zh-CN" altLang="en-US" sz="800" b="0" i="0">
              <a:solidFill>
                <a:srgbClr val="000000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marL="0" indent="0" eaLnBrk="1" fontAlgn="auto" latinLnBrk="0" hangingPunct="1">
              <a:lnSpc>
                <a:spcPts val="960"/>
              </a:lnSpc>
              <a:spcAft>
                <a:spcPts val="0"/>
              </a:spcAft>
            </a:pPr>
            <a:r>
              <a:rPr lang="zh-CN" altLang="en-US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入场时机：结合</a:t>
            </a:r>
            <a:r>
              <a:rPr lang="en-US" altLang="zh-CN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 RSI </a:t>
            </a:r>
            <a:r>
              <a:rPr lang="zh-CN" altLang="en-US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指标识别价格</a:t>
            </a:r>
            <a:r>
              <a:rPr lang="en-US" altLang="zh-CN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 “</a:t>
            </a:r>
            <a:r>
              <a:rPr lang="zh-CN" altLang="en-US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超卖</a:t>
            </a:r>
            <a:r>
              <a:rPr lang="en-US" altLang="zh-CN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”</a:t>
            </a:r>
            <a:r>
              <a:rPr lang="zh-CN" altLang="en-US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（低位入场）或</a:t>
            </a:r>
            <a:r>
              <a:rPr lang="en-US" altLang="zh-CN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 “</a:t>
            </a:r>
            <a:r>
              <a:rPr lang="zh-CN" altLang="en-US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超买</a:t>
            </a:r>
            <a:r>
              <a:rPr lang="en-US" altLang="zh-CN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”</a:t>
            </a:r>
            <a:r>
              <a:rPr lang="zh-CN" altLang="en-US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（高位离场）。</a:t>
            </a:r>
            <a:endParaRPr lang="zh-CN" altLang="en-US" sz="800" b="0" i="0">
              <a:solidFill>
                <a:srgbClr val="000000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marL="0" indent="0" eaLnBrk="1" fontAlgn="auto" latinLnBrk="0" hangingPunct="1">
              <a:lnSpc>
                <a:spcPts val="960"/>
              </a:lnSpc>
              <a:spcAft>
                <a:spcPts val="0"/>
              </a:spcAft>
            </a:pPr>
            <a:r>
              <a:rPr lang="zh-CN" altLang="en-US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资金管理：按账户资金比例动态计算交易量，控制单笔风险。</a:t>
            </a:r>
            <a:endParaRPr lang="zh-CN" altLang="en-US" sz="800" b="0" i="0">
              <a:solidFill>
                <a:srgbClr val="000000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0" y="1145540"/>
            <a:ext cx="4612005" cy="829945"/>
          </a:xfrm>
          <a:prstGeom prst="rect">
            <a:avLst/>
          </a:prstGeom>
        </p:spPr>
        <p:txBody>
          <a:bodyPr wrap="square">
            <a:spAutoFit/>
          </a:bodyPr>
          <a:p>
            <a:pPr marL="0" lv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</a:pPr>
            <a:r>
              <a:rPr lang="en-US" altLang="zh-CN" sz="800" b="1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        </a:t>
            </a:r>
            <a:r>
              <a:rPr lang="zh-CN" altLang="en-US" sz="800" b="1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开仓逻辑（多头场景）</a:t>
            </a:r>
            <a:endParaRPr lang="zh-CN" altLang="en-US" sz="800" b="1" i="0">
              <a:solidFill>
                <a:srgbClr val="000000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</a:pPr>
            <a:r>
              <a:rPr lang="zh-CN" altLang="en-US" sz="800" b="0" i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当满足以下全部条件时，触发买入开仓：</a:t>
            </a:r>
            <a:endParaRPr lang="zh-CN" altLang="en-US" sz="800" b="0" i="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 typeface="Arial" panose="020B0604020202020204"/>
              <a:buChar char="•"/>
            </a:pPr>
            <a:r>
              <a:rPr lang="zh-CN" altLang="en-US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趋势确认：快速 </a:t>
            </a:r>
            <a:r>
              <a:rPr lang="en-US" altLang="zh-CN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MA</a:t>
            </a:r>
            <a:r>
              <a:rPr lang="zh-CN" altLang="en-US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（</a:t>
            </a:r>
            <a:r>
              <a:rPr lang="en-US" altLang="zh-CN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10 </a:t>
            </a:r>
            <a:r>
              <a:rPr lang="zh-CN" altLang="en-US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周期） </a:t>
            </a:r>
            <a:r>
              <a:rPr lang="en-US" altLang="zh-CN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&gt; </a:t>
            </a:r>
            <a:r>
              <a:rPr lang="zh-CN" altLang="en-US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慢速 </a:t>
            </a:r>
            <a:r>
              <a:rPr lang="en-US" altLang="zh-CN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MA</a:t>
            </a:r>
            <a:r>
              <a:rPr lang="zh-CN" altLang="en-US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（</a:t>
            </a:r>
            <a:r>
              <a:rPr lang="en-US" altLang="zh-CN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20 </a:t>
            </a:r>
            <a:r>
              <a:rPr lang="zh-CN" altLang="en-US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周期），形成 “金叉”，表明短期趋势向上。</a:t>
            </a:r>
            <a:endParaRPr lang="zh-CN" altLang="en-US" sz="800" b="0" i="0">
              <a:solidFill>
                <a:srgbClr val="000000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 typeface="Arial" panose="020B0604020202020204"/>
              <a:buChar char="•"/>
            </a:pPr>
            <a:r>
              <a:rPr lang="zh-CN" altLang="en-US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超卖信号：</a:t>
            </a:r>
            <a:r>
              <a:rPr lang="en-US" altLang="zh-CN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RSI </a:t>
            </a:r>
            <a:r>
              <a:rPr lang="zh-CN" altLang="en-US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值 </a:t>
            </a:r>
            <a:r>
              <a:rPr lang="en-US" altLang="zh-CN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&lt; rsi_entry</a:t>
            </a:r>
            <a:r>
              <a:rPr lang="zh-CN" altLang="en-US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（默认 </a:t>
            </a:r>
            <a:r>
              <a:rPr lang="en-US" altLang="zh-CN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35</a:t>
            </a:r>
            <a:r>
              <a:rPr lang="zh-CN" altLang="en-US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），表明价格短期下跌过度，可能反弹。</a:t>
            </a:r>
            <a:endParaRPr lang="zh-CN" altLang="en-US" sz="800" b="0" i="0">
              <a:solidFill>
                <a:srgbClr val="000000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 typeface="Arial" panose="020B0604020202020204"/>
              <a:buChar char="•"/>
            </a:pPr>
            <a:r>
              <a:rPr lang="zh-CN" altLang="en-US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成交量验证：当前 </a:t>
            </a:r>
            <a:r>
              <a:rPr lang="en-US" altLang="zh-CN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K </a:t>
            </a:r>
            <a:r>
              <a:rPr lang="zh-CN" altLang="en-US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线成交量 </a:t>
            </a:r>
            <a:r>
              <a:rPr lang="en-US" altLang="zh-CN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≥ min_volume</a:t>
            </a:r>
            <a:r>
              <a:rPr lang="zh-CN" altLang="en-US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，确保市场活跃度足够。</a:t>
            </a:r>
            <a:endParaRPr lang="zh-CN" altLang="en-US" sz="800" b="0" i="0">
              <a:solidFill>
                <a:srgbClr val="000000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 typeface="Arial" panose="020B0604020202020204"/>
              <a:buChar char="•"/>
            </a:pPr>
            <a:r>
              <a:rPr lang="zh-CN" altLang="en-US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资金管理：按</a:t>
            </a:r>
            <a:r>
              <a:rPr lang="en-US" altLang="zh-CN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 risk_percent </a:t>
            </a:r>
            <a:r>
              <a:rPr lang="zh-CN" altLang="en-US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计算交易量</a:t>
            </a:r>
            <a:endParaRPr lang="zh-CN" altLang="en-US" sz="800" b="0" i="0">
              <a:solidFill>
                <a:srgbClr val="000000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-635" y="2180590"/>
            <a:ext cx="4610735" cy="70675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</a:pPr>
            <a:r>
              <a:rPr lang="en-US" altLang="zh-CN" sz="800" b="1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       </a:t>
            </a:r>
            <a:r>
              <a:rPr lang="zh-CN" altLang="en-US" sz="800" b="1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平仓逻辑（多头持仓时）</a:t>
            </a:r>
            <a:endParaRPr lang="zh-CN" altLang="en-US" sz="800" b="1" i="0">
              <a:solidFill>
                <a:srgbClr val="000000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</a:pPr>
            <a:r>
              <a:rPr lang="zh-CN" altLang="en-US" sz="800" b="0" i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当满足以下任一条件</a:t>
            </a:r>
            <a:r>
              <a:rPr lang="en-US" altLang="zh-CN" sz="800" b="0" i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 </a:t>
            </a:r>
            <a:r>
              <a:rPr lang="zh-CN" altLang="en-US" sz="800" b="0" i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时，触发卖出平仓：</a:t>
            </a:r>
            <a:endParaRPr lang="zh-CN" altLang="en-US" sz="800" b="0" i="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 typeface="Arial" panose="020B0604020202020204"/>
              <a:buChar char="•"/>
            </a:pPr>
            <a:r>
              <a:rPr lang="zh-CN" altLang="en-US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趋势反转：快速 </a:t>
            </a:r>
            <a:r>
              <a:rPr lang="en-US" altLang="zh-CN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MA &lt;</a:t>
            </a:r>
            <a:r>
              <a:rPr lang="zh-CN" altLang="en-US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慢速 </a:t>
            </a:r>
            <a:r>
              <a:rPr lang="en-US" altLang="zh-CN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MA</a:t>
            </a:r>
            <a:r>
              <a:rPr lang="zh-CN" altLang="en-US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，形成 “死叉”，表明短期趋势向下。</a:t>
            </a:r>
            <a:endParaRPr lang="zh-CN" altLang="en-US" sz="800" b="0" i="0">
              <a:solidFill>
                <a:srgbClr val="000000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 typeface="Arial" panose="020B0604020202020204"/>
              <a:buChar char="•"/>
            </a:pPr>
            <a:r>
              <a:rPr lang="zh-CN" altLang="en-US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超买信号：</a:t>
            </a:r>
            <a:r>
              <a:rPr lang="en-US" altLang="zh-CN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RSI </a:t>
            </a:r>
            <a:r>
              <a:rPr lang="zh-CN" altLang="en-US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值 </a:t>
            </a:r>
            <a:r>
              <a:rPr lang="en-US" altLang="zh-CN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&gt; 65</a:t>
            </a:r>
            <a:r>
              <a:rPr lang="zh-CN" altLang="en-US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（经验阈值，代码中硬编码），表明价格短期上涨过度，可能回调。</a:t>
            </a:r>
            <a:endParaRPr lang="zh-CN" altLang="en-US" sz="800" b="0" i="0">
              <a:solidFill>
                <a:srgbClr val="000000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 typeface="Arial" panose="020B0604020202020204"/>
              <a:buChar char="•"/>
            </a:pPr>
            <a:r>
              <a:rPr lang="zh-CN" altLang="en-US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价格波动：当前价格较上次成交价格的波动幅度 </a:t>
            </a:r>
            <a:r>
              <a:rPr lang="en-US" altLang="zh-CN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≥ price_change_threshold</a:t>
            </a:r>
            <a:r>
              <a:rPr lang="zh-CN" altLang="en-US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（</a:t>
            </a:r>
            <a:r>
              <a:rPr lang="en-US" altLang="zh-CN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1%</a:t>
            </a:r>
            <a:r>
              <a:rPr lang="zh-CN" altLang="en-US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），过滤小幅震荡。</a:t>
            </a:r>
            <a:endParaRPr lang="zh-CN" altLang="en-US" sz="800" b="0" i="0">
              <a:solidFill>
                <a:srgbClr val="000000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  <p:sp>
        <p:nvSpPr>
          <p:cNvPr id="24" name="流程图: 接点 4"/>
          <p:cNvSpPr/>
          <p:nvPr/>
        </p:nvSpPr>
        <p:spPr>
          <a:xfrm>
            <a:off x="144546" y="1203867"/>
            <a:ext cx="109820" cy="109855"/>
          </a:xfrm>
          <a:prstGeom prst="flowChartConnector">
            <a:avLst/>
          </a:prstGeom>
          <a:solidFill>
            <a:srgbClr val="DBA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Times New Roman" panose="02020603050405020304" pitchFamily="18" charset="0"/>
              <a:ea typeface="楷体" panose="02010609060101010101" pitchFamily="49" charset="-122"/>
              <a:sym typeface="Times New Roman" panose="02020603050405020304" pitchFamily="18" charset="0"/>
            </a:endParaRPr>
          </a:p>
        </p:txBody>
      </p:sp>
      <p:sp>
        <p:nvSpPr>
          <p:cNvPr id="25" name="流程图: 接点 4"/>
          <p:cNvSpPr/>
          <p:nvPr/>
        </p:nvSpPr>
        <p:spPr>
          <a:xfrm>
            <a:off x="144546" y="2225582"/>
            <a:ext cx="109820" cy="109855"/>
          </a:xfrm>
          <a:prstGeom prst="flowChartConnector">
            <a:avLst/>
          </a:prstGeom>
          <a:solidFill>
            <a:srgbClr val="DBA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Times New Roman" panose="02020603050405020304" pitchFamily="18" charset="0"/>
              <a:ea typeface="楷体" panose="02010609060101010101" pitchFamily="49" charset="-122"/>
              <a:sym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对象 2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" name="think-cell 幻灯片" r:id="rId2" imgW="3810" imgH="3810" progId="TCLayout.ActiveDocument.1">
                  <p:embed/>
                </p:oleObj>
              </mc:Choice>
              <mc:Fallback>
                <p:oleObj name="think-cell 幻灯片" r:id="rId2" imgW="3810" imgH="3810" progId="TCLayout.ActiveDocument.1">
                  <p:embed/>
                  <p:pic>
                    <p:nvPicPr>
                      <p:cNvPr id="0" name="对象 2" hidden="1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object 2"/>
          <p:cNvSpPr txBox="1">
            <a:spLocks noGrp="1"/>
          </p:cNvSpPr>
          <p:nvPr>
            <p:ph type="title"/>
          </p:nvPr>
        </p:nvSpPr>
        <p:spPr>
          <a:xfrm>
            <a:off x="95299" y="59878"/>
            <a:ext cx="4458202" cy="23241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US" altLang="zh-CN" spc="-3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Trading Strategy</a:t>
            </a:r>
            <a:endParaRPr lang="en-US" spc="-3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0" y="3346348"/>
            <a:ext cx="4608195" cy="109855"/>
            <a:chOff x="0" y="3346348"/>
            <a:chExt cx="4608195" cy="109855"/>
          </a:xfrm>
        </p:grpSpPr>
        <p:sp>
          <p:nvSpPr>
            <p:cNvPr id="8" name="object 8"/>
            <p:cNvSpPr/>
            <p:nvPr/>
          </p:nvSpPr>
          <p:spPr>
            <a:xfrm>
              <a:off x="0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5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DBA000"/>
            </a:solidFill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ea typeface="楷体" panose="02010609060101010101" pitchFamily="49" charset="-122"/>
                <a:sym typeface="Times New Roman" panose="02020603050405020304" pitchFamily="18" charset="0"/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1535976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492A4E"/>
            </a:solidFill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ea typeface="楷体" panose="02010609060101010101" pitchFamily="49" charset="-122"/>
                <a:sym typeface="Times New Roman" panose="02020603050405020304" pitchFamily="18" charset="0"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3071952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DBA000"/>
            </a:solidFill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ea typeface="楷体" panose="02010609060101010101" pitchFamily="49" charset="-122"/>
                <a:sym typeface="Times New Roman" panose="02020603050405020304" pitchFamily="18" charset="0"/>
              </a:endParaRPr>
            </a:p>
          </p:txBody>
        </p:sp>
      </p:grp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xfrm>
            <a:off x="168627" y="3361686"/>
            <a:ext cx="1394696" cy="920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l"/>
            <a:r>
              <a:rPr lang="en-US" altLang="zh-CN" dirty="0">
                <a:solidFill>
                  <a:srgbClr val="555555"/>
                </a:solidFill>
                <a:latin typeface="Times New Roman" panose="02020603050405020304" pitchFamily="18" charset="0"/>
                <a:ea typeface="楷体" panose="02010609060101010101" pitchFamily="49" charset="-122"/>
                <a:sym typeface="Times New Roman" panose="02020603050405020304" pitchFamily="18" charset="0"/>
              </a:rPr>
              <a:t>Algorithm Trading</a:t>
            </a:r>
            <a:endParaRPr lang="en-US" altLang="zh-CN" dirty="0">
              <a:solidFill>
                <a:srgbClr val="555555"/>
              </a:solidFill>
              <a:latin typeface="Times New Roman" panose="02020603050405020304" pitchFamily="18" charset="0"/>
              <a:ea typeface="楷体" panose="02010609060101010101" pitchFamily="49" charset="-122"/>
              <a:sym typeface="Times New Roman" panose="02020603050405020304" pitchFamily="18" charset="0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114715" y="3351784"/>
            <a:ext cx="378460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675"/>
              </a:lnSpc>
            </a:pPr>
            <a:r>
              <a:rPr sz="600" dirty="0">
                <a:solidFill>
                  <a:srgbClr val="FFFF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MFE</a:t>
            </a:r>
            <a:r>
              <a:rPr sz="600" spc="70" dirty="0">
                <a:solidFill>
                  <a:srgbClr val="FFFF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 </a:t>
            </a:r>
            <a:r>
              <a:rPr sz="600" spc="-20" dirty="0">
                <a:solidFill>
                  <a:srgbClr val="FFFF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5</a:t>
            </a:r>
            <a:r>
              <a:rPr lang="en-US" altLang="zh-CN" sz="600" spc="-20" dirty="0">
                <a:solidFill>
                  <a:srgbClr val="FFFF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21</a:t>
            </a:r>
            <a:r>
              <a:rPr lang="en-US" altLang="en-US" sz="600" spc="-20" dirty="0">
                <a:solidFill>
                  <a:srgbClr val="FFFF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0</a:t>
            </a:r>
            <a:endParaRPr sz="6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dt" sz="half" idx="6"/>
          </p:nvPr>
        </p:nvSpPr>
        <p:spPr>
          <a:xfrm>
            <a:off x="3447655" y="3351784"/>
            <a:ext cx="744625" cy="86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75"/>
              </a:lnSpc>
            </a:pPr>
            <a:r>
              <a:rPr lang="en-US" altLang="zh-CN" spc="-1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April 25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,</a:t>
            </a:r>
            <a:r>
              <a:rPr lang="en-US" altLang="zh-CN" spc="15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 </a:t>
            </a:r>
            <a:r>
              <a:rPr lang="en-US" altLang="zh-CN" spc="-2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2025</a:t>
            </a:r>
            <a:endParaRPr lang="en-US" altLang="zh-CN" spc="-2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xfrm>
            <a:off x="4246797" y="3351784"/>
            <a:ext cx="306704" cy="86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75"/>
              </a:lnSpc>
            </a:pPr>
            <a:r>
              <a:rPr lang="en-US" spc="150" dirty="0">
                <a:latin typeface="Times New Roman" panose="02020603050405020304" pitchFamily="18" charset="0"/>
                <a:ea typeface="楷体" panose="02010609060101010101" pitchFamily="49" charset="-122"/>
                <a:sym typeface="Times New Roman" panose="02020603050405020304" pitchFamily="18" charset="0"/>
              </a:rPr>
              <a:t>8</a:t>
            </a:r>
            <a:r>
              <a:rPr spc="150" dirty="0">
                <a:latin typeface="Times New Roman" panose="02020603050405020304" pitchFamily="18" charset="0"/>
                <a:ea typeface="楷体" panose="02010609060101010101" pitchFamily="49" charset="-122"/>
                <a:sym typeface="Times New Roman" panose="02020603050405020304" pitchFamily="18" charset="0"/>
              </a:rPr>
              <a:t>/</a:t>
            </a:r>
            <a:r>
              <a:rPr lang="en-US" spc="150" dirty="0">
                <a:latin typeface="Times New Roman" panose="02020603050405020304" pitchFamily="18" charset="0"/>
                <a:ea typeface="楷体" panose="02010609060101010101" pitchFamily="49" charset="-122"/>
                <a:sym typeface="Times New Roman" panose="02020603050405020304" pitchFamily="18" charset="0"/>
              </a:rPr>
              <a:t>12</a:t>
            </a:r>
            <a:endParaRPr lang="en-US" spc="150" dirty="0">
              <a:latin typeface="Times New Roman" panose="02020603050405020304" pitchFamily="18" charset="0"/>
              <a:ea typeface="楷体" panose="02010609060101010101" pitchFamily="49" charset="-122"/>
              <a:sym typeface="Times New Roman" panose="02020603050405020304" pitchFamily="18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55245" y="380365"/>
            <a:ext cx="4457700" cy="2760980"/>
          </a:xfrm>
          <a:prstGeom prst="rect">
            <a:avLst/>
          </a:prstGeom>
        </p:spPr>
        <p:txBody>
          <a:bodyPr wrap="square">
            <a:noAutofit/>
          </a:bodyPr>
          <a:p>
            <a:pPr marL="0" indent="0">
              <a:spcAft>
                <a:spcPct val="60000"/>
              </a:spcAft>
            </a:pPr>
            <a:endParaRPr lang="zh-CN" altLang="en-US" sz="800" b="0" i="0">
              <a:solidFill>
                <a:srgbClr val="000000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290" y="760730"/>
            <a:ext cx="3609340" cy="2550160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1859915" y="440055"/>
            <a:ext cx="720725" cy="245110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>
              <a:spcAft>
                <a:spcPct val="60000"/>
              </a:spcAft>
            </a:pPr>
            <a:r>
              <a:rPr lang="zh-CN" altLang="en-US" sz="1000" b="1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</a:rPr>
              <a:t>策略参数</a:t>
            </a:r>
            <a:endParaRPr lang="zh-CN" altLang="en-US" sz="1000" b="1" i="0">
              <a:solidFill>
                <a:srgbClr val="000000"/>
              </a:solidFill>
              <a:latin typeface="华文楷体" panose="02010600040101010101" charset="-122"/>
              <a:ea typeface="华文楷体" panose="020106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5300" y="59878"/>
            <a:ext cx="4419498" cy="215265"/>
          </a:xfrm>
        </p:spPr>
        <p:txBody>
          <a:bodyPr/>
          <a:p>
            <a:r>
              <a:rPr lang="en-US" altLang="zh-CN"/>
              <a:t>B</a:t>
            </a:r>
            <a:r>
              <a:rPr lang="en-US" altLang="zh-CN"/>
              <a:t>acktesting</a:t>
            </a:r>
            <a:endParaRPr lang="en-US" alt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zh-CN" altLang="en-US" b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rcRect t="4652" b="39346"/>
          <a:stretch>
            <a:fillRect/>
          </a:stretch>
        </p:blipFill>
        <p:spPr>
          <a:xfrm>
            <a:off x="87630" y="470535"/>
            <a:ext cx="4346575" cy="162052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99695" y="2450465"/>
            <a:ext cx="33210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000" b="1">
                <a:latin typeface="华文楷体" panose="02010600040101010101" charset="-122"/>
                <a:ea typeface="华文楷体" panose="02010600040101010101" charset="-122"/>
              </a:rPr>
              <a:t>回测结果</a:t>
            </a:r>
            <a:endParaRPr lang="zh-CN" altLang="en-US" sz="1000" b="1">
              <a:latin typeface="华文楷体" panose="02010600040101010101" charset="-122"/>
              <a:ea typeface="华文楷体" panose="02010600040101010101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rcRect l="8757" t="63815" r="3748"/>
          <a:stretch>
            <a:fillRect/>
          </a:stretch>
        </p:blipFill>
        <p:spPr>
          <a:xfrm>
            <a:off x="414655" y="2180590"/>
            <a:ext cx="4145915" cy="1141730"/>
          </a:xfrm>
          <a:prstGeom prst="rect">
            <a:avLst/>
          </a:prstGeom>
        </p:spPr>
      </p:pic>
      <p:grpSp>
        <p:nvGrpSpPr>
          <p:cNvPr id="11" name="object 7"/>
          <p:cNvGrpSpPr/>
          <p:nvPr/>
        </p:nvGrpSpPr>
        <p:grpSpPr>
          <a:xfrm>
            <a:off x="0" y="3346348"/>
            <a:ext cx="4608195" cy="109855"/>
            <a:chOff x="0" y="3346348"/>
            <a:chExt cx="4608195" cy="109855"/>
          </a:xfrm>
        </p:grpSpPr>
        <p:sp>
          <p:nvSpPr>
            <p:cNvPr id="12" name="object 8"/>
            <p:cNvSpPr/>
            <p:nvPr/>
          </p:nvSpPr>
          <p:spPr>
            <a:xfrm>
              <a:off x="0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5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DBA000"/>
            </a:solidFill>
          </p:spPr>
          <p:txBody>
            <a:bodyPr wrap="square" lIns="0" tIns="0" rIns="0" bIns="0" rtlCol="0"/>
            <a:p>
              <a:endParaRPr>
                <a:latin typeface="Times New Roman" panose="02020603050405020304" pitchFamily="18" charset="0"/>
                <a:ea typeface="楷体" panose="02010609060101010101" pitchFamily="49" charset="-122"/>
                <a:sym typeface="Times New Roman" panose="02020603050405020304" pitchFamily="18" charset="0"/>
              </a:endParaRPr>
            </a:p>
          </p:txBody>
        </p:sp>
        <p:sp>
          <p:nvSpPr>
            <p:cNvPr id="13" name="object 9"/>
            <p:cNvSpPr/>
            <p:nvPr/>
          </p:nvSpPr>
          <p:spPr>
            <a:xfrm>
              <a:off x="1535976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492A4E"/>
            </a:solidFill>
          </p:spPr>
          <p:txBody>
            <a:bodyPr wrap="square" lIns="0" tIns="0" rIns="0" bIns="0" rtlCol="0"/>
            <a:p>
              <a:endParaRPr>
                <a:latin typeface="Times New Roman" panose="02020603050405020304" pitchFamily="18" charset="0"/>
                <a:ea typeface="楷体" panose="02010609060101010101" pitchFamily="49" charset="-122"/>
                <a:sym typeface="Times New Roman" panose="02020603050405020304" pitchFamily="18" charset="0"/>
              </a:endParaRPr>
            </a:p>
          </p:txBody>
        </p:sp>
        <p:sp>
          <p:nvSpPr>
            <p:cNvPr id="14" name="object 10"/>
            <p:cNvSpPr/>
            <p:nvPr/>
          </p:nvSpPr>
          <p:spPr>
            <a:xfrm>
              <a:off x="3071952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DBA000"/>
            </a:solidFill>
          </p:spPr>
          <p:txBody>
            <a:bodyPr wrap="square" lIns="0" tIns="0" rIns="0" bIns="0" rtlCol="0"/>
            <a:p>
              <a:endParaRPr>
                <a:latin typeface="Times New Roman" panose="02020603050405020304" pitchFamily="18" charset="0"/>
                <a:ea typeface="楷体" panose="02010609060101010101" pitchFamily="49" charset="-122"/>
                <a:sym typeface="Times New Roman" panose="02020603050405020304" pitchFamily="18" charset="0"/>
              </a:endParaRPr>
            </a:p>
          </p:txBody>
        </p:sp>
      </p:grpSp>
      <p:sp>
        <p:nvSpPr>
          <p:cNvPr id="15" name="object 11"/>
          <p:cNvSpPr txBox="1">
            <a:spLocks noGrp="1"/>
          </p:cNvSpPr>
          <p:nvPr>
            <p:ph type="ftr" sz="quarter" idx="5"/>
          </p:nvPr>
        </p:nvSpPr>
        <p:spPr>
          <a:xfrm>
            <a:off x="168627" y="3361686"/>
            <a:ext cx="1394696" cy="920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p>
            <a:pPr algn="l"/>
            <a:r>
              <a:rPr lang="en-US" altLang="zh-CN" dirty="0">
                <a:solidFill>
                  <a:srgbClr val="555555"/>
                </a:solidFill>
                <a:latin typeface="Times New Roman" panose="02020603050405020304" pitchFamily="18" charset="0"/>
                <a:ea typeface="楷体" panose="02010609060101010101" pitchFamily="49" charset="-122"/>
                <a:sym typeface="Times New Roman" panose="02020603050405020304" pitchFamily="18" charset="0"/>
              </a:rPr>
              <a:t>Algorithm Trading</a:t>
            </a:r>
            <a:endParaRPr lang="en-US" altLang="zh-CN" dirty="0">
              <a:solidFill>
                <a:srgbClr val="555555"/>
              </a:solidFill>
              <a:latin typeface="Times New Roman" panose="02020603050405020304" pitchFamily="18" charset="0"/>
              <a:ea typeface="楷体" panose="02010609060101010101" pitchFamily="49" charset="-122"/>
              <a:sym typeface="Times New Roman" panose="02020603050405020304" pitchFamily="18" charset="0"/>
            </a:endParaRPr>
          </a:p>
        </p:txBody>
      </p:sp>
      <p:sp>
        <p:nvSpPr>
          <p:cNvPr id="16" name="object 12"/>
          <p:cNvSpPr txBox="1"/>
          <p:nvPr/>
        </p:nvSpPr>
        <p:spPr>
          <a:xfrm>
            <a:off x="2114715" y="3351784"/>
            <a:ext cx="378460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p>
            <a:pPr>
              <a:lnSpc>
                <a:spcPts val="675"/>
              </a:lnSpc>
            </a:pPr>
            <a:r>
              <a:rPr sz="600" dirty="0">
                <a:solidFill>
                  <a:srgbClr val="FFFF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MFE</a:t>
            </a:r>
            <a:r>
              <a:rPr sz="600" spc="70" dirty="0">
                <a:solidFill>
                  <a:srgbClr val="FFFF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 </a:t>
            </a:r>
            <a:r>
              <a:rPr sz="600" spc="-20" dirty="0">
                <a:solidFill>
                  <a:srgbClr val="FFFF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5</a:t>
            </a:r>
            <a:r>
              <a:rPr lang="en-US" altLang="zh-CN" sz="600" spc="-20" dirty="0">
                <a:solidFill>
                  <a:srgbClr val="FFFF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21</a:t>
            </a:r>
            <a:r>
              <a:rPr lang="en-US" altLang="en-US" sz="600" spc="-20" dirty="0">
                <a:solidFill>
                  <a:srgbClr val="FFFF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0</a:t>
            </a:r>
            <a:endParaRPr sz="6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17" name="object 13"/>
          <p:cNvSpPr txBox="1">
            <a:spLocks noGrp="1"/>
          </p:cNvSpPr>
          <p:nvPr>
            <p:ph type="dt" sz="half" idx="6"/>
          </p:nvPr>
        </p:nvSpPr>
        <p:spPr>
          <a:xfrm>
            <a:off x="3447655" y="3351784"/>
            <a:ext cx="744625" cy="86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p>
            <a:pPr marL="12700">
              <a:lnSpc>
                <a:spcPts val="675"/>
              </a:lnSpc>
            </a:pPr>
            <a:r>
              <a:rPr lang="en-US" altLang="zh-CN" spc="-1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April 25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,</a:t>
            </a:r>
            <a:r>
              <a:rPr lang="en-US" altLang="zh-CN" spc="15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 </a:t>
            </a:r>
            <a:r>
              <a:rPr lang="en-US" altLang="zh-CN" spc="-2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2025</a:t>
            </a:r>
            <a:endParaRPr lang="en-US" altLang="zh-CN" spc="-2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18" name="object 14"/>
          <p:cNvSpPr txBox="1">
            <a:spLocks noGrp="1"/>
          </p:cNvSpPr>
          <p:nvPr>
            <p:ph type="sldNum" sz="quarter" idx="7"/>
          </p:nvPr>
        </p:nvSpPr>
        <p:spPr>
          <a:xfrm>
            <a:off x="4246797" y="3351784"/>
            <a:ext cx="306704" cy="86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p>
            <a:pPr marL="38100">
              <a:lnSpc>
                <a:spcPts val="675"/>
              </a:lnSpc>
            </a:pPr>
            <a:r>
              <a:rPr lang="en-US" spc="150" dirty="0">
                <a:latin typeface="Times New Roman" panose="02020603050405020304" pitchFamily="18" charset="0"/>
                <a:ea typeface="楷体" panose="02010609060101010101" pitchFamily="49" charset="-122"/>
                <a:sym typeface="Times New Roman" panose="02020603050405020304" pitchFamily="18" charset="0"/>
              </a:rPr>
              <a:t>9</a:t>
            </a:r>
            <a:r>
              <a:rPr spc="150" dirty="0">
                <a:latin typeface="Times New Roman" panose="02020603050405020304" pitchFamily="18" charset="0"/>
                <a:ea typeface="楷体" panose="02010609060101010101" pitchFamily="49" charset="-122"/>
                <a:sym typeface="Times New Roman" panose="02020603050405020304" pitchFamily="18" charset="0"/>
              </a:rPr>
              <a:t>/</a:t>
            </a:r>
            <a:r>
              <a:rPr lang="en-US" spc="150" dirty="0">
                <a:latin typeface="Times New Roman" panose="02020603050405020304" pitchFamily="18" charset="0"/>
                <a:ea typeface="楷体" panose="02010609060101010101" pitchFamily="49" charset="-122"/>
                <a:sym typeface="Times New Roman" panose="02020603050405020304" pitchFamily="18" charset="0"/>
              </a:rPr>
              <a:t>12</a:t>
            </a:r>
            <a:endParaRPr lang="en-US" spc="150" dirty="0">
              <a:latin typeface="Times New Roman" panose="02020603050405020304" pitchFamily="18" charset="0"/>
              <a:ea typeface="楷体" panose="02010609060101010101" pitchFamily="49" charset="-122"/>
              <a:sym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THINKCELLSHAPEDONOTDELETE" val="thinkcellActiveDocDoNotDelete"/>
</p:tagLst>
</file>

<file path=ppt/tags/tag10.xml><?xml version="1.0" encoding="utf-8"?>
<p:tagLst xmlns:p="http://schemas.openxmlformats.org/presentationml/2006/main">
  <p:tag name="THINKCELLSHAPEDONOTDELETE" val="thinkcellActiveDocDoNotDelete"/>
</p:tagLst>
</file>

<file path=ppt/tags/tag11.xml><?xml version="1.0" encoding="utf-8"?>
<p:tagLst xmlns:p="http://schemas.openxmlformats.org/presentationml/2006/main">
  <p:tag name="ISLIDE.GUIDESSETTING" val="{&quot;Id&quot;:&quot;f1fc33cb-241c-4b95-b30f-9ff84904eda1&quot;,&quot;Name&quot;:null,&quot;Kind&quot;:&quot;Custom&quot;,&quot;OldGuidesSetting&quot;:{&quot;HeaderHeight&quot;:0.0,&quot;FooterHeight&quot;:0.0,&quot;SideMargin&quot;:0.0,&quot;TopMargin&quot;:0.0,&quot;BottomMargin&quot;:0.0,&quot;IntervalMargin&quot;:0.0}}"/>
  <p:tag name="THINKCELLPRESENTATIONDONOTDELETE" val="&lt;?xml version=&quot;1.0&quot; encoding=&quot;UTF-16&quot; standalone=&quot;yes&quot;?&gt;&lt;root reqver=&quot;27037&quot;&gt;&lt;version val=&quot;33012&quot;/&gt;&lt;CPresentation id=&quot;1&quot;&gt;&lt;m_precDefaultNumber&gt;&lt;m_yearfmt&gt;&lt;begin val=&quot;0&quot;/&gt;&lt;end val=&quot;4&quot;/&gt;&lt;/m_yearfmt&gt;&lt;/m_precDefaultNumber&gt;&lt;m_precDefaultPercent&gt;&lt;m_yearfmt&gt;&lt;begin val=&quot;0&quot;/&gt;&lt;end val=&quot;4&quot;/&gt;&lt;/m_yearfmt&gt;&lt;/m_precDefaultPercent&gt;&lt;m_precDefaultDate&gt;&lt;m_yearfmt&gt;&lt;begin val=&quot;0&quot;/&gt;&lt;end val=&quot;4&quot;/&gt;&lt;/m_yearfmt&gt;&lt;/m_precDefaultDate&gt;&lt;m_precDefaultDay&gt;&lt;m_yearfmt&gt;&lt;begin val=&quot;0&quot;/&gt;&lt;end val=&quot;4&quot;/&gt;&lt;/m_yearfmt&gt;&lt;/m_precDefaultDay&gt;&lt;m_precDefaultWeek&gt;&lt;m_yearfmt&gt;&lt;begin val=&quot;0&quot;/&gt;&lt;end val=&quot;4&quot;/&gt;&lt;/m_yearfmt&gt;&lt;/m_precDefaultWeek&gt;&lt;m_precDefaultMonth&gt;&lt;m_yearfmt&gt;&lt;begin val=&quot;0&quot;/&gt;&lt;end val=&quot;4&quot;/&gt;&lt;/m_yearfmt&gt;&lt;/m_precDefaultMonth&gt;&lt;m_precDefaultQuarter&gt;&lt;m_yearfmt&gt;&lt;begin val=&quot;0&quot;/&gt;&lt;end val=&quot;4&quot;/&gt;&lt;/m_yearfmt&gt;&lt;/m_precDefaultQuarter&gt;&lt;m_precDefaultYear&gt;&lt;m_yearfmt&gt;&lt;begin val=&quot;0&quot;/&gt;&lt;end val=&quot;4&quot;/&gt;&lt;/m_yearfmt&gt;&lt;/m_precDefaultYear&gt;&lt;m_precDefaultFYDay&gt;&lt;m_yearfmt&gt;&lt;begin val=&quot;0&quot;/&gt;&lt;end val=&quot;4&quot;/&gt;&lt;/m_yearfmt&gt;&lt;/m_precDefaultFYDay&gt;&lt;m_precDefaultFYWeek&gt;&lt;m_yearfmt&gt;&lt;begin val=&quot;0&quot;/&gt;&lt;end val=&quot;4&quot;/&gt;&lt;/m_yearfmt&gt;&lt;/m_precDefaultFYWeek&gt;&lt;m_precDefaultFYMonth&gt;&lt;m_yearfmt&gt;&lt;begin val=&quot;0&quot;/&gt;&lt;end val=&quot;4&quot;/&gt;&lt;/m_yearfmt&gt;&lt;/m_precDefaultFYMonth&gt;&lt;m_precDefaultFYQuarter&gt;&lt;m_yearfmt&gt;&lt;begin val=&quot;0&quot;/&gt;&lt;end val=&quot;4&quot;/&gt;&lt;/m_yearfmt&gt;&lt;/m_precDefaultFYQuarter&gt;&lt;m_precDefaultFYYear&gt;&lt;m_yearfmt&gt;&lt;begin val=&quot;0&quot;/&gt;&lt;end val=&quot;4&quot;/&gt;&lt;/m_yearfmt&gt;&lt;/m_precDefaultFYYear&gt;&lt;m_mruColor&gt;&lt;m_vecMRU length=&quot;1&quot;&gt;&lt;elem m_fUsage=&quot;1.00000000000000000000E+00&quot;&gt;&lt;m_msothmcolidx val=&quot;0&quot;/&gt;&lt;m_rgb r=&quot;61&quot; g=&quot;38&quot; b=&quot;68&quot;/&gt;&lt;/elem&gt;&lt;/m_vecMRU&gt;&lt;/m_mruColor&gt;&lt;m_eweekdayFirstOfWeek val=&quot;6&quot;/&gt;&lt;m_eweekdayFirstOfWorkweek val=&quot;2&quot;/&gt;&lt;m_eweekdayFirstOfWeekend val=&quot;7&quot;/&gt;&lt;/CPresentation&gt;&lt;/root&gt;"/>
  <p:tag name="THINKCELLUNDODONOTDELETE" val="0"/>
  <p:tag name="COMMONDATA" val="eyJoZGlkIjoiNDM5NzU4YmZjYTBiMzU1NmRmOTJkZGU1M2VjMjAyYmEifQ=="/>
</p:tagLst>
</file>

<file path=ppt/tags/tag2.xml><?xml version="1.0" encoding="utf-8"?>
<p:tagLst xmlns:p="http://schemas.openxmlformats.org/presentationml/2006/main">
  <p:tag name="THINKCELLSHAPEDONOTDELETE" val="thinkcellActiveDocDoNotDelete"/>
</p:tagLst>
</file>

<file path=ppt/tags/tag3.xml><?xml version="1.0" encoding="utf-8"?>
<p:tagLst xmlns:p="http://schemas.openxmlformats.org/presentationml/2006/main">
  <p:tag name="THINKCELLSHAPEDONOTDELETE" val="thinkcellActiveDocDoNotDelete"/>
</p:tagLst>
</file>

<file path=ppt/tags/tag4.xml><?xml version="1.0" encoding="utf-8"?>
<p:tagLst xmlns:p="http://schemas.openxmlformats.org/presentationml/2006/main">
  <p:tag name="THINKCELLSHAPEDONOTDELETE" val="thinkcellActiveDocDoNotDelete"/>
</p:tagLst>
</file>

<file path=ppt/tags/tag5.xml><?xml version="1.0" encoding="utf-8"?>
<p:tagLst xmlns:p="http://schemas.openxmlformats.org/presentationml/2006/main">
  <p:tag name="THINKCELLSHAPEDONOTDELETE" val="thinkcellActiveDocDoNotDelete"/>
</p:tagLst>
</file>

<file path=ppt/tags/tag6.xml><?xml version="1.0" encoding="utf-8"?>
<p:tagLst xmlns:p="http://schemas.openxmlformats.org/presentationml/2006/main">
  <p:tag name="THINKCELLSHAPEDONOTDELETE" val="thinkcellActiveDocDoNotDelete"/>
</p:tagLst>
</file>

<file path=ppt/tags/tag7.xml><?xml version="1.0" encoding="utf-8"?>
<p:tagLst xmlns:p="http://schemas.openxmlformats.org/presentationml/2006/main">
  <p:tag name="THINKCELLSHAPEDONOTDELETE" val="thinkcellActiveDocDoNotDelete"/>
</p:tagLst>
</file>

<file path=ppt/tags/tag8.xml><?xml version="1.0" encoding="utf-8"?>
<p:tagLst xmlns:p="http://schemas.openxmlformats.org/presentationml/2006/main">
  <p:tag name="THINKCELLSHAPEDONOTDELETE" val="thinkcellActiveDocDoNotDelete"/>
</p:tagLst>
</file>

<file path=ppt/tags/tag9.xml><?xml version="1.0" encoding="utf-8"?>
<p:tagLst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613868"/>
        </a:solidFill>
        <a:ln>
          <a:solidFill>
            <a:srgbClr val="613868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4">
            <a:shade val="15000"/>
          </a:schemeClr>
        </a:lnRef>
        <a:fillRef idx="1">
          <a:schemeClr val="accent4"/>
        </a:fillRef>
        <a:effectRef idx="0">
          <a:schemeClr val="accent4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4260</Words>
  <Application>WPS 演示</Application>
  <PresentationFormat>自定义</PresentationFormat>
  <Paragraphs>231</Paragraphs>
  <Slides>12</Slides>
  <Notes>7</Notes>
  <HiddenSlides>0</HiddenSlides>
  <MMClips>1</MMClips>
  <ScaleCrop>false</ScaleCrop>
  <HeadingPairs>
    <vt:vector size="8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10</vt:i4>
      </vt:variant>
      <vt:variant>
        <vt:lpstr>幻灯片标题</vt:lpstr>
      </vt:variant>
      <vt:variant>
        <vt:i4>12</vt:i4>
      </vt:variant>
    </vt:vector>
  </HeadingPairs>
  <TitlesOfParts>
    <vt:vector size="35" baseType="lpstr">
      <vt:lpstr>Arial</vt:lpstr>
      <vt:lpstr>宋体</vt:lpstr>
      <vt:lpstr>Wingdings</vt:lpstr>
      <vt:lpstr>Tahoma</vt:lpstr>
      <vt:lpstr>Arial</vt:lpstr>
      <vt:lpstr>Times New Roman</vt:lpstr>
      <vt:lpstr>楷体</vt:lpstr>
      <vt:lpstr>华文楷体</vt:lpstr>
      <vt:lpstr>Times</vt:lpstr>
      <vt:lpstr>微软雅黑</vt:lpstr>
      <vt:lpstr>Arial Unicode MS</vt:lpstr>
      <vt:lpstr>等线</vt:lpstr>
      <vt:lpstr>Office Theme</vt:lpstr>
      <vt:lpstr>TCLayout.ActiveDocument.1</vt:lpstr>
      <vt:lpstr>TCLayout.ActiveDocument.1</vt:lpstr>
      <vt:lpstr>TCLayout.ActiveDocument.1</vt:lpstr>
      <vt:lpstr>TCLayout.ActiveDocument.1</vt:lpstr>
      <vt:lpstr>TCLayout.ActiveDocument.1</vt:lpstr>
      <vt:lpstr>TCLayout.ActiveDocument.1</vt:lpstr>
      <vt:lpstr>TCLayout.ActiveDocument.1</vt:lpstr>
      <vt:lpstr>TCLayout.ActiveDocument.1</vt:lpstr>
      <vt:lpstr>TCLayout.ActiveDocument.1</vt:lpstr>
      <vt:lpstr>TCLayout.ActiveDocument.1</vt:lpstr>
      <vt:lpstr>MFE5210  Group 4</vt:lpstr>
      <vt:lpstr>Data Fetching</vt:lpstr>
      <vt:lpstr>DataBases</vt:lpstr>
      <vt:lpstr>Order Execution and Algorithmic Trading</vt:lpstr>
      <vt:lpstr>Order Execution and Algorithmic Trading</vt:lpstr>
      <vt:lpstr>Order Execution and Algorithmic Trading</vt:lpstr>
      <vt:lpstr>Trading Strategy</vt:lpstr>
      <vt:lpstr>Trading Strategy</vt:lpstr>
      <vt:lpstr>Backtesting</vt:lpstr>
      <vt:lpstr>GUI</vt:lpstr>
      <vt:lpstr>Demo Prensent</vt:lpstr>
      <vt:lpstr>Thanks!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1: Introduction to Optimization</dc:title>
  <dc:creator>Haoxiang Yang</dc:creator>
  <cp:lastModifiedBy>松羔</cp:lastModifiedBy>
  <cp:revision>113</cp:revision>
  <dcterms:created xsi:type="dcterms:W3CDTF">2024-04-13T02:23:00Z</dcterms:created>
  <dcterms:modified xsi:type="dcterms:W3CDTF">2025-04-25T16:48:40Z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2022-09-08T16:00:00Z</vt:filetime>
  </property>
  <property fmtid="{D5CDD505-2E9C-101B-9397-08002B2CF9AE}" pid="3" name="Creator">
    <vt:lpwstr>LaTeX with Beamer class</vt:lpwstr>
  </property>
  <property fmtid="{D5CDD505-2E9C-101B-9397-08002B2CF9AE}" pid="4" name="LastSaved">
    <vt:filetime>2022-12-24T16:00:00Z</vt:filetime>
  </property>
  <property fmtid="{D5CDD505-2E9C-101B-9397-08002B2CF9AE}" pid="5" name="ICV">
    <vt:lpwstr>58A91434CD224B3CA4B676A8D110A950_13</vt:lpwstr>
  </property>
  <property fmtid="{D5CDD505-2E9C-101B-9397-08002B2CF9AE}" pid="6" name="KSOProductBuildVer">
    <vt:lpwstr>2052-12.1.0.20784</vt:lpwstr>
  </property>
</Properties>
</file>